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</p:sldIdLst>
  <p:sldSz cy="32918400" cx="43891200"/>
  <p:notesSz cx="7102475" cy="9388475"/>
  <p:embeddedFontLst>
    <p:embeddedFont>
      <p:font typeface="Overlock"/>
      <p:regular r:id="rId10"/>
      <p:bold r:id="rId11"/>
      <p:italic r:id="rId12"/>
      <p:boldItalic r:id="rId1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0368" orient="horz"/>
        <p:guide pos="13824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Overlock-bold.fntdata"/><Relationship Id="rId10" Type="http://schemas.openxmlformats.org/officeDocument/2006/relationships/font" Target="fonts/Overlock-regular.fntdata"/><Relationship Id="rId13" Type="http://schemas.openxmlformats.org/officeDocument/2006/relationships/font" Target="fonts/Overlock-boldItalic.fntdata"/><Relationship Id="rId12" Type="http://schemas.openxmlformats.org/officeDocument/2006/relationships/font" Target="fonts/Overlock-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3078163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4022725" y="0"/>
            <a:ext cx="3078163" cy="469900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204913" y="704850"/>
            <a:ext cx="4692600" cy="3519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709613" y="4459288"/>
            <a:ext cx="5683250" cy="4224337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>
            <a:lvl1pPr indent="-228600" lvl="0" marL="4572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36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916988"/>
            <a:ext cx="3078163" cy="4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4000" spcFirstLastPara="1" rIns="94000" wrap="square" tIns="470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4022725" y="8916988"/>
            <a:ext cx="3078163" cy="469900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4000" spcFirstLastPara="1" rIns="940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2cfd82a233b_0_0:notes"/>
          <p:cNvSpPr txBox="1"/>
          <p:nvPr>
            <p:ph idx="12" type="sldNum"/>
          </p:nvPr>
        </p:nvSpPr>
        <p:spPr>
          <a:xfrm>
            <a:off x="4022725" y="8916988"/>
            <a:ext cx="30783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4000" spcFirstLastPara="1" rIns="940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g2cfd82a233b_0_0:notes"/>
          <p:cNvSpPr/>
          <p:nvPr>
            <p:ph idx="2" type="sldImg"/>
          </p:nvPr>
        </p:nvSpPr>
        <p:spPr>
          <a:xfrm>
            <a:off x="1204913" y="704850"/>
            <a:ext cx="4694100" cy="3519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7" name="Google Shape;87;g2cfd82a233b_0_0:notes"/>
          <p:cNvSpPr txBox="1"/>
          <p:nvPr>
            <p:ph idx="1" type="body"/>
          </p:nvPr>
        </p:nvSpPr>
        <p:spPr>
          <a:xfrm>
            <a:off x="709613" y="4459288"/>
            <a:ext cx="5683200" cy="4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Note:  This template is meant only to provide suggestions for a study that follows a typical data collection/analysis/results design.  Adapt/change/modify the template to fit your study, as appropriate.</a:t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352a7a6c341_0_0:notes"/>
          <p:cNvSpPr txBox="1"/>
          <p:nvPr>
            <p:ph idx="12" type="sldNum"/>
          </p:nvPr>
        </p:nvSpPr>
        <p:spPr>
          <a:xfrm>
            <a:off x="4022725" y="8916988"/>
            <a:ext cx="30783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4000" spcFirstLastPara="1" rIns="940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" name="Google Shape;150;g352a7a6c341_0_0:notes"/>
          <p:cNvSpPr/>
          <p:nvPr>
            <p:ph idx="2" type="sldImg"/>
          </p:nvPr>
        </p:nvSpPr>
        <p:spPr>
          <a:xfrm>
            <a:off x="1204913" y="704850"/>
            <a:ext cx="4694100" cy="3519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51" name="Google Shape;151;g352a7a6c341_0_0:notes"/>
          <p:cNvSpPr txBox="1"/>
          <p:nvPr>
            <p:ph idx="1" type="body"/>
          </p:nvPr>
        </p:nvSpPr>
        <p:spPr>
          <a:xfrm>
            <a:off x="709613" y="4459288"/>
            <a:ext cx="5683200" cy="4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Note:  This template is meant only to provide suggestions for a study that follows a typical data collection/analysis/results design.  Adapt/change/modify the template to fit your study, as appropriate.</a:t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352a7a6c341_0_53:notes"/>
          <p:cNvSpPr txBox="1"/>
          <p:nvPr>
            <p:ph idx="12" type="sldNum"/>
          </p:nvPr>
        </p:nvSpPr>
        <p:spPr>
          <a:xfrm>
            <a:off x="4022725" y="8916988"/>
            <a:ext cx="30783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4000" spcFirstLastPara="1" rIns="940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g352a7a6c341_0_53:notes"/>
          <p:cNvSpPr/>
          <p:nvPr>
            <p:ph idx="2" type="sldImg"/>
          </p:nvPr>
        </p:nvSpPr>
        <p:spPr>
          <a:xfrm>
            <a:off x="1204913" y="704850"/>
            <a:ext cx="4694100" cy="3519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90" name="Google Shape;190;g352a7a6c341_0_53:notes"/>
          <p:cNvSpPr txBox="1"/>
          <p:nvPr>
            <p:ph idx="1" type="body"/>
          </p:nvPr>
        </p:nvSpPr>
        <p:spPr>
          <a:xfrm>
            <a:off x="709613" y="4459288"/>
            <a:ext cx="5683200" cy="4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Note:  This template is meant only to provide suggestions for a study that follows a typical data collection/analysis/results design.  Adapt/change/modify the template to fit your study, as appropriate.</a:t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5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4919c287e_0_0:notes"/>
          <p:cNvSpPr txBox="1"/>
          <p:nvPr>
            <p:ph idx="12" type="sldNum"/>
          </p:nvPr>
        </p:nvSpPr>
        <p:spPr>
          <a:xfrm>
            <a:off x="4022725" y="8916988"/>
            <a:ext cx="30783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b" bIns="47000" lIns="94000" spcFirstLastPara="1" rIns="94000" wrap="square" tIns="470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7" name="Google Shape;217;g354919c287e_0_0:notes"/>
          <p:cNvSpPr/>
          <p:nvPr>
            <p:ph idx="2" type="sldImg"/>
          </p:nvPr>
        </p:nvSpPr>
        <p:spPr>
          <a:xfrm>
            <a:off x="1204915" y="704850"/>
            <a:ext cx="4694100" cy="35196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18" name="Google Shape;218;g354919c287e_0_0:notes"/>
          <p:cNvSpPr txBox="1"/>
          <p:nvPr>
            <p:ph idx="1" type="body"/>
          </p:nvPr>
        </p:nvSpPr>
        <p:spPr>
          <a:xfrm>
            <a:off x="709613" y="4459288"/>
            <a:ext cx="5683200" cy="42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7000" lIns="94000" spcFirstLastPara="1" rIns="94000" wrap="square" tIns="470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rPr>
              <a:t>Note:  This template is meant only to provide suggestions for a study that follows a typical data collection/analysis/results design.  Adapt/change/modify the template to fit your study, as appropriate.</a:t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2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2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1"/>
          <p:cNvSpPr txBox="1"/>
          <p:nvPr>
            <p:ph type="title"/>
          </p:nvPr>
        </p:nvSpPr>
        <p:spPr>
          <a:xfrm>
            <a:off x="2193925" y="1317625"/>
            <a:ext cx="39503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4" name="Google Shape;74;p11"/>
          <p:cNvSpPr txBox="1"/>
          <p:nvPr>
            <p:ph idx="1" type="body"/>
          </p:nvPr>
        </p:nvSpPr>
        <p:spPr>
          <a:xfrm rot="5400000">
            <a:off x="11083175" y="-1208975"/>
            <a:ext cx="21724800" cy="395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75" name="Google Shape;75;p11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1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7" name="Google Shape;77;p11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2"/>
          <p:cNvSpPr txBox="1"/>
          <p:nvPr>
            <p:ph type="title"/>
          </p:nvPr>
        </p:nvSpPr>
        <p:spPr>
          <a:xfrm rot="5400000">
            <a:off x="22715675" y="10423525"/>
            <a:ext cx="28087500" cy="9875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0" name="Google Shape;80;p12"/>
          <p:cNvSpPr txBox="1"/>
          <p:nvPr>
            <p:ph idx="1" type="body"/>
          </p:nvPr>
        </p:nvSpPr>
        <p:spPr>
          <a:xfrm rot="5400000">
            <a:off x="2887788" y="623875"/>
            <a:ext cx="28087500" cy="29475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81" name="Google Shape;81;p12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2" name="Google Shape;82;p12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83" name="Google Shape;83;p12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3"/>
          <p:cNvSpPr txBox="1"/>
          <p:nvPr>
            <p:ph type="ctrTitle"/>
          </p:nvPr>
        </p:nvSpPr>
        <p:spPr>
          <a:xfrm>
            <a:off x="3292475" y="10226675"/>
            <a:ext cx="37306200" cy="705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3"/>
          <p:cNvSpPr txBox="1"/>
          <p:nvPr>
            <p:ph idx="1" type="subTitle"/>
          </p:nvPr>
        </p:nvSpPr>
        <p:spPr>
          <a:xfrm>
            <a:off x="6583363" y="18653125"/>
            <a:ext cx="30724500" cy="84138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Overlock"/>
              <a:buNone/>
              <a:defRPr/>
            </a:lvl1pPr>
            <a:lvl2pPr lvl="1" algn="ctr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lock"/>
              <a:buNone/>
              <a:defRPr/>
            </a:lvl2pPr>
            <a:lvl3pPr lvl="2" algn="ctr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erlock"/>
              <a:buNone/>
              <a:defRPr/>
            </a:lvl3pPr>
            <a:lvl4pPr lvl="3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/>
            </a:lvl4pPr>
            <a:lvl5pPr lvl="4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/>
            </a:lvl5pPr>
            <a:lvl6pPr lvl="5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/>
            </a:lvl6pPr>
            <a:lvl7pPr lvl="6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/>
            </a:lvl7pPr>
            <a:lvl8pPr lvl="7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/>
            </a:lvl8pPr>
            <a:lvl9pPr lvl="8" algn="ctr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/>
            </a:lvl9pPr>
          </a:lstStyle>
          <a:p/>
        </p:txBody>
      </p:sp>
      <p:sp>
        <p:nvSpPr>
          <p:cNvPr id="22" name="Google Shape;22;p3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3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 txBox="1"/>
          <p:nvPr>
            <p:ph type="title"/>
          </p:nvPr>
        </p:nvSpPr>
        <p:spPr>
          <a:xfrm>
            <a:off x="2193925" y="1317625"/>
            <a:ext cx="39503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4"/>
          <p:cNvSpPr txBox="1"/>
          <p:nvPr>
            <p:ph idx="1" type="body"/>
          </p:nvPr>
        </p:nvSpPr>
        <p:spPr>
          <a:xfrm>
            <a:off x="2193925" y="7680325"/>
            <a:ext cx="39503400" cy="21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5"/>
          <p:cNvSpPr txBox="1"/>
          <p:nvPr>
            <p:ph type="title"/>
          </p:nvPr>
        </p:nvSpPr>
        <p:spPr>
          <a:xfrm>
            <a:off x="3467100" y="21153438"/>
            <a:ext cx="37307700" cy="6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5"/>
          <p:cNvSpPr txBox="1"/>
          <p:nvPr>
            <p:ph idx="1" type="body"/>
          </p:nvPr>
        </p:nvSpPr>
        <p:spPr>
          <a:xfrm>
            <a:off x="3467100" y="13952538"/>
            <a:ext cx="37307700" cy="7200900"/>
          </a:xfrm>
          <a:prstGeom prst="rect">
            <a:avLst/>
          </a:prstGeom>
          <a:noFill/>
          <a:ln>
            <a:noFill/>
          </a:ln>
        </p:spPr>
        <p:txBody>
          <a:bodyPr anchorCtr="0" anchor="b" bIns="219300" lIns="438600" spcFirstLastPara="1" rIns="438600" wrap="square" tIns="2193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9pPr>
          </a:lstStyle>
          <a:p/>
        </p:txBody>
      </p:sp>
      <p:sp>
        <p:nvSpPr>
          <p:cNvPr id="34" name="Google Shape;34;p5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5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6" name="Google Shape;36;p5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6"/>
          <p:cNvSpPr txBox="1"/>
          <p:nvPr>
            <p:ph type="title"/>
          </p:nvPr>
        </p:nvSpPr>
        <p:spPr>
          <a:xfrm>
            <a:off x="2193925" y="1317625"/>
            <a:ext cx="39503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" type="body"/>
          </p:nvPr>
        </p:nvSpPr>
        <p:spPr>
          <a:xfrm>
            <a:off x="2193925" y="7680325"/>
            <a:ext cx="19675500" cy="21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lock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9pPr>
          </a:lstStyle>
          <a:p/>
        </p:txBody>
      </p:sp>
      <p:sp>
        <p:nvSpPr>
          <p:cNvPr id="40" name="Google Shape;40;p6"/>
          <p:cNvSpPr txBox="1"/>
          <p:nvPr>
            <p:ph idx="2" type="body"/>
          </p:nvPr>
        </p:nvSpPr>
        <p:spPr>
          <a:xfrm>
            <a:off x="22021800" y="7680325"/>
            <a:ext cx="19675500" cy="21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lock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»"/>
              <a:defRPr sz="1800"/>
            </a:lvl9pPr>
          </a:lstStyle>
          <a:p/>
        </p:txBody>
      </p:sp>
      <p:sp>
        <p:nvSpPr>
          <p:cNvPr id="41" name="Google Shape;41;p6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6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6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7"/>
          <p:cNvSpPr txBox="1"/>
          <p:nvPr>
            <p:ph type="title"/>
          </p:nvPr>
        </p:nvSpPr>
        <p:spPr>
          <a:xfrm>
            <a:off x="2193925" y="1317625"/>
            <a:ext cx="39503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7"/>
          <p:cNvSpPr txBox="1"/>
          <p:nvPr>
            <p:ph idx="1" type="body"/>
          </p:nvPr>
        </p:nvSpPr>
        <p:spPr>
          <a:xfrm>
            <a:off x="2193925" y="7369175"/>
            <a:ext cx="19392900" cy="30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219300" lIns="438600" spcFirstLastPara="1" rIns="438600" wrap="square" tIns="2193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9pPr>
          </a:lstStyle>
          <a:p/>
        </p:txBody>
      </p:sp>
      <p:sp>
        <p:nvSpPr>
          <p:cNvPr id="47" name="Google Shape;47;p7"/>
          <p:cNvSpPr txBox="1"/>
          <p:nvPr>
            <p:ph idx="2" type="body"/>
          </p:nvPr>
        </p:nvSpPr>
        <p:spPr>
          <a:xfrm>
            <a:off x="2193925" y="10439400"/>
            <a:ext cx="19392900" cy="18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9pPr>
          </a:lstStyle>
          <a:p/>
        </p:txBody>
      </p:sp>
      <p:sp>
        <p:nvSpPr>
          <p:cNvPr id="48" name="Google Shape;48;p7"/>
          <p:cNvSpPr txBox="1"/>
          <p:nvPr>
            <p:ph idx="3" type="body"/>
          </p:nvPr>
        </p:nvSpPr>
        <p:spPr>
          <a:xfrm>
            <a:off x="22296438" y="7369175"/>
            <a:ext cx="19400700" cy="3070200"/>
          </a:xfrm>
          <a:prstGeom prst="rect">
            <a:avLst/>
          </a:prstGeom>
          <a:noFill/>
          <a:ln>
            <a:noFill/>
          </a:ln>
        </p:spPr>
        <p:txBody>
          <a:bodyPr anchorCtr="0" anchor="b" bIns="219300" lIns="438600" spcFirstLastPara="1" rIns="438600" wrap="square" tIns="2193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None/>
              <a:defRPr b="1" sz="1600"/>
            </a:lvl9pPr>
          </a:lstStyle>
          <a:p/>
        </p:txBody>
      </p:sp>
      <p:sp>
        <p:nvSpPr>
          <p:cNvPr id="49" name="Google Shape;49;p7"/>
          <p:cNvSpPr txBox="1"/>
          <p:nvPr>
            <p:ph idx="4" type="body"/>
          </p:nvPr>
        </p:nvSpPr>
        <p:spPr>
          <a:xfrm>
            <a:off x="22296438" y="10439400"/>
            <a:ext cx="19400700" cy="1896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verlock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Overlock"/>
              <a:buChar char="»"/>
              <a:defRPr sz="1600"/>
            </a:lvl9pPr>
          </a:lstStyle>
          <a:p/>
        </p:txBody>
      </p:sp>
      <p:sp>
        <p:nvSpPr>
          <p:cNvPr id="50" name="Google Shape;50;p7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7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7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8"/>
          <p:cNvSpPr txBox="1"/>
          <p:nvPr>
            <p:ph type="title"/>
          </p:nvPr>
        </p:nvSpPr>
        <p:spPr>
          <a:xfrm>
            <a:off x="2193925" y="1317625"/>
            <a:ext cx="39503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8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8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7" name="Google Shape;57;p8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9"/>
          <p:cNvSpPr txBox="1"/>
          <p:nvPr>
            <p:ph type="title"/>
          </p:nvPr>
        </p:nvSpPr>
        <p:spPr>
          <a:xfrm>
            <a:off x="2193925" y="1311275"/>
            <a:ext cx="14439900" cy="5577000"/>
          </a:xfrm>
          <a:prstGeom prst="rect">
            <a:avLst/>
          </a:prstGeom>
          <a:noFill/>
          <a:ln>
            <a:noFill/>
          </a:ln>
        </p:spPr>
        <p:txBody>
          <a:bodyPr anchorCtr="0" anchor="b" bIns="219300" lIns="438600" spcFirstLastPara="1" rIns="438600" wrap="square" tIns="2193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" type="body"/>
          </p:nvPr>
        </p:nvSpPr>
        <p:spPr>
          <a:xfrm>
            <a:off x="17160875" y="1311275"/>
            <a:ext cx="24536400" cy="280941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lock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Char char="»"/>
              <a:defRPr sz="2000"/>
            </a:lvl9pPr>
          </a:lstStyle>
          <a:p/>
        </p:txBody>
      </p:sp>
      <p:sp>
        <p:nvSpPr>
          <p:cNvPr id="61" name="Google Shape;61;p9"/>
          <p:cNvSpPr txBox="1"/>
          <p:nvPr>
            <p:ph idx="2" type="body"/>
          </p:nvPr>
        </p:nvSpPr>
        <p:spPr>
          <a:xfrm>
            <a:off x="2193925" y="6888163"/>
            <a:ext cx="14439900" cy="225171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verlock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verlock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9pPr>
          </a:lstStyle>
          <a:p/>
        </p:txBody>
      </p:sp>
      <p:sp>
        <p:nvSpPr>
          <p:cNvPr id="62" name="Google Shape;62;p9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9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9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0"/>
          <p:cNvSpPr txBox="1"/>
          <p:nvPr>
            <p:ph type="title"/>
          </p:nvPr>
        </p:nvSpPr>
        <p:spPr>
          <a:xfrm>
            <a:off x="8602663" y="23042563"/>
            <a:ext cx="26334900" cy="2721000"/>
          </a:xfrm>
          <a:prstGeom prst="rect">
            <a:avLst/>
          </a:prstGeom>
          <a:noFill/>
          <a:ln>
            <a:noFill/>
          </a:ln>
        </p:spPr>
        <p:txBody>
          <a:bodyPr anchorCtr="0" anchor="b" bIns="219300" lIns="438600" spcFirstLastPara="1" rIns="438600" wrap="square" tIns="2193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/>
          <p:nvPr>
            <p:ph idx="2" type="pic"/>
          </p:nvPr>
        </p:nvSpPr>
        <p:spPr>
          <a:xfrm>
            <a:off x="8602663" y="2941638"/>
            <a:ext cx="26334900" cy="197502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None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verlock"/>
              <a:buNone/>
              <a:defRPr b="0" i="0" sz="28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Overlock"/>
              <a:buNone/>
              <a:defRPr b="0" i="0" sz="24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0" i="0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0" i="0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0" i="0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0" i="0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0" i="0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Overlock"/>
              <a:buNone/>
              <a:defRPr b="0" i="0" sz="2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68" name="Google Shape;68;p10"/>
          <p:cNvSpPr txBox="1"/>
          <p:nvPr>
            <p:ph idx="1" type="body"/>
          </p:nvPr>
        </p:nvSpPr>
        <p:spPr>
          <a:xfrm>
            <a:off x="8602663" y="25763538"/>
            <a:ext cx="26334900" cy="38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verlock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Overlock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Overlock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Overlock"/>
              <a:buNone/>
              <a:defRPr sz="900"/>
            </a:lvl9pPr>
          </a:lstStyle>
          <a:p/>
        </p:txBody>
      </p:sp>
      <p:sp>
        <p:nvSpPr>
          <p:cNvPr id="69" name="Google Shape;69;p10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0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0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"/>
          <p:cNvSpPr txBox="1"/>
          <p:nvPr>
            <p:ph type="title"/>
          </p:nvPr>
        </p:nvSpPr>
        <p:spPr>
          <a:xfrm>
            <a:off x="2193925" y="1317625"/>
            <a:ext cx="39503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lvl="1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lvl="2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lvl="3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lvl="4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lvl="5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lvl="6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lvl="7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lvl="8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1100" u="none" cap="none" strike="noStrike">
                <a:solidFill>
                  <a:schemeClr val="dk2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1" name="Google Shape;11;p1"/>
          <p:cNvSpPr txBox="1"/>
          <p:nvPr>
            <p:ph idx="1" type="body"/>
          </p:nvPr>
        </p:nvSpPr>
        <p:spPr>
          <a:xfrm>
            <a:off x="2193925" y="7680325"/>
            <a:ext cx="39503400" cy="21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-571500" lvl="0" marL="457200" marR="0" rtl="0" algn="l">
              <a:spcBef>
                <a:spcPts val="108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Overlock"/>
              <a:buChar char="•"/>
              <a:defRPr b="0" i="0" sz="54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1pPr>
            <a:lvl2pPr indent="-533400" lvl="1" marL="914400" marR="0" rtl="0" algn="l">
              <a:spcBef>
                <a:spcPts val="960"/>
              </a:spcBef>
              <a:spcAft>
                <a:spcPts val="0"/>
              </a:spcAft>
              <a:buClr>
                <a:schemeClr val="dk1"/>
              </a:buClr>
              <a:buSzPts val="4800"/>
              <a:buFont typeface="Overlock"/>
              <a:buChar char="–"/>
              <a:defRPr b="0" i="0" sz="48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2pPr>
            <a:lvl3pPr indent="-482600" lvl="2" marL="1371600" marR="0" rtl="0" algn="l"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Overlock"/>
              <a:buChar char="•"/>
              <a:defRPr b="0" i="0" sz="40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3pPr>
            <a:lvl4pPr indent="-431800" lvl="3" marL="18288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–"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4pPr>
            <a:lvl5pPr indent="-431800" lvl="4" marL="22860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»"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5pPr>
            <a:lvl6pPr indent="-431800" lvl="5" marL="2743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»"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6pPr>
            <a:lvl7pPr indent="-431800" lvl="6" marL="32004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»"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7pPr>
            <a:lvl8pPr indent="-431800" lvl="7" marL="36576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»"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8pPr>
            <a:lvl9pPr indent="-431800" lvl="8" marL="41148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Overlock"/>
              <a:buChar char="»"/>
              <a:defRPr b="0" i="0" sz="3200" u="none" cap="none" strike="noStrike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defRPr>
            </a:lvl9pPr>
          </a:lstStyle>
          <a:p/>
        </p:txBody>
      </p:sp>
      <p:sp>
        <p:nvSpPr>
          <p:cNvPr id="12" name="Google Shape;12;p1"/>
          <p:cNvSpPr txBox="1"/>
          <p:nvPr>
            <p:ph idx="10" type="dt"/>
          </p:nvPr>
        </p:nvSpPr>
        <p:spPr>
          <a:xfrm>
            <a:off x="21939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1"/>
          <p:cNvSpPr txBox="1"/>
          <p:nvPr>
            <p:ph idx="11" type="ftr"/>
          </p:nvPr>
        </p:nvSpPr>
        <p:spPr>
          <a:xfrm>
            <a:off x="14995525" y="29976763"/>
            <a:ext cx="139002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86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4" name="Google Shape;14;p1"/>
          <p:cNvSpPr txBox="1"/>
          <p:nvPr>
            <p:ph idx="12" type="sldNum"/>
          </p:nvPr>
        </p:nvSpPr>
        <p:spPr>
          <a:xfrm>
            <a:off x="31454725" y="29976763"/>
            <a:ext cx="10242600" cy="2286000"/>
          </a:xfrm>
          <a:prstGeom prst="rect">
            <a:avLst/>
          </a:prstGeom>
          <a:noFill/>
          <a:ln>
            <a:noFill/>
          </a:ln>
        </p:spPr>
        <p:txBody>
          <a:bodyPr anchorCtr="0" anchor="t" bIns="219300" lIns="438600" spcFirstLastPara="1" rIns="438600" wrap="square" tIns="2193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b="0" i="0" sz="6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1" Type="http://schemas.openxmlformats.org/officeDocument/2006/relationships/image" Target="../media/image8.png"/><Relationship Id="rId10" Type="http://schemas.openxmlformats.org/officeDocument/2006/relationships/image" Target="../media/image10.png"/><Relationship Id="rId12" Type="http://schemas.openxmlformats.org/officeDocument/2006/relationships/image" Target="../media/image4.png"/><Relationship Id="rId9" Type="http://schemas.openxmlformats.org/officeDocument/2006/relationships/image" Target="../media/image1.png"/><Relationship Id="rId5" Type="http://schemas.openxmlformats.org/officeDocument/2006/relationships/image" Target="../media/image19.png"/><Relationship Id="rId6" Type="http://schemas.openxmlformats.org/officeDocument/2006/relationships/image" Target="../media/image2.png"/><Relationship Id="rId7" Type="http://schemas.openxmlformats.org/officeDocument/2006/relationships/image" Target="../media/image15.png"/><Relationship Id="rId8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9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2.png"/><Relationship Id="rId7" Type="http://schemas.openxmlformats.org/officeDocument/2006/relationships/image" Target="../media/image15.png"/><Relationship Id="rId8" Type="http://schemas.openxmlformats.org/officeDocument/2006/relationships/image" Target="../media/image8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Relationship Id="rId4" Type="http://schemas.openxmlformats.org/officeDocument/2006/relationships/image" Target="../media/image15.png"/><Relationship Id="rId5" Type="http://schemas.openxmlformats.org/officeDocument/2006/relationships/image" Target="../media/image6.png"/><Relationship Id="rId6" Type="http://schemas.openxmlformats.org/officeDocument/2006/relationships/image" Target="../media/image2.png"/><Relationship Id="rId7" Type="http://schemas.openxmlformats.org/officeDocument/2006/relationships/image" Target="../media/image19.png"/><Relationship Id="rId8" Type="http://schemas.openxmlformats.org/officeDocument/2006/relationships/image" Target="../media/image8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1" Type="http://schemas.openxmlformats.org/officeDocument/2006/relationships/image" Target="../media/image8.png"/><Relationship Id="rId10" Type="http://schemas.openxmlformats.org/officeDocument/2006/relationships/image" Target="../media/image5.png"/><Relationship Id="rId12" Type="http://schemas.openxmlformats.org/officeDocument/2006/relationships/image" Target="../media/image4.png"/><Relationship Id="rId9" Type="http://schemas.openxmlformats.org/officeDocument/2006/relationships/image" Target="../media/image10.png"/><Relationship Id="rId5" Type="http://schemas.openxmlformats.org/officeDocument/2006/relationships/image" Target="../media/image19.png"/><Relationship Id="rId6" Type="http://schemas.openxmlformats.org/officeDocument/2006/relationships/image" Target="../media/image2.png"/><Relationship Id="rId7" Type="http://schemas.openxmlformats.org/officeDocument/2006/relationships/image" Target="../media/image15.png"/><Relationship Id="rId8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9" name="Google Shape;89;p13"/>
          <p:cNvGrpSpPr/>
          <p:nvPr/>
        </p:nvGrpSpPr>
        <p:grpSpPr>
          <a:xfrm>
            <a:off x="8591440" y="3989654"/>
            <a:ext cx="8215047" cy="9743648"/>
            <a:chOff x="11007708" y="3989946"/>
            <a:chExt cx="7303562" cy="9191254"/>
          </a:xfrm>
        </p:grpSpPr>
        <p:pic>
          <p:nvPicPr>
            <p:cNvPr id="90" name="Google Shape;90;p13" title="Percent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007708" y="3989946"/>
              <a:ext cx="7303562" cy="90402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91;p13"/>
            <p:cNvSpPr txBox="1"/>
            <p:nvPr/>
          </p:nvSpPr>
          <p:spPr>
            <a:xfrm>
              <a:off x="11874125" y="12740200"/>
              <a:ext cx="57462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Percent of Homes Over ¼ Acre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92" name="Google Shape;92;p13"/>
          <p:cNvGrpSpPr/>
          <p:nvPr/>
        </p:nvGrpSpPr>
        <p:grpSpPr>
          <a:xfrm>
            <a:off x="25021538" y="13573262"/>
            <a:ext cx="8215047" cy="9789299"/>
            <a:chOff x="25614836" y="13030233"/>
            <a:chExt cx="7303562" cy="9234317"/>
          </a:xfrm>
        </p:grpSpPr>
        <p:pic>
          <p:nvPicPr>
            <p:cNvPr id="93" name="Google Shape;93;p13" title="TEMP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614836" y="13030233"/>
              <a:ext cx="7303562" cy="9040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4" name="Google Shape;94;p13"/>
            <p:cNvSpPr txBox="1"/>
            <p:nvPr/>
          </p:nvSpPr>
          <p:spPr>
            <a:xfrm>
              <a:off x="26830000" y="21823550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Maximum Average Temp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95" name="Google Shape;95;p13"/>
          <p:cNvGrpSpPr/>
          <p:nvPr/>
        </p:nvGrpSpPr>
        <p:grpSpPr>
          <a:xfrm>
            <a:off x="16806484" y="3989605"/>
            <a:ext cx="8215047" cy="9743697"/>
            <a:chOff x="18311268" y="3989900"/>
            <a:chExt cx="7303562" cy="9191300"/>
          </a:xfrm>
        </p:grpSpPr>
        <p:pic>
          <p:nvPicPr>
            <p:cNvPr id="96" name="Google Shape;96;p13" title="POP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8311268" y="3989900"/>
              <a:ext cx="7303562" cy="90403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7" name="Google Shape;97;p13"/>
            <p:cNvSpPr txBox="1"/>
            <p:nvPr/>
          </p:nvSpPr>
          <p:spPr>
            <a:xfrm>
              <a:off x="19462938" y="12740200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Population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98" name="Google Shape;98;p13"/>
          <p:cNvGrpSpPr/>
          <p:nvPr/>
        </p:nvGrpSpPr>
        <p:grpSpPr>
          <a:xfrm>
            <a:off x="25021534" y="3989654"/>
            <a:ext cx="8215047" cy="9743648"/>
            <a:chOff x="25614833" y="3989947"/>
            <a:chExt cx="7303562" cy="9191253"/>
          </a:xfrm>
        </p:grpSpPr>
        <p:pic>
          <p:nvPicPr>
            <p:cNvPr id="99" name="Google Shape;99;p13" title="SFZ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614833" y="3989947"/>
              <a:ext cx="7303562" cy="90402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13"/>
            <p:cNvSpPr txBox="1"/>
            <p:nvPr/>
          </p:nvSpPr>
          <p:spPr>
            <a:xfrm>
              <a:off x="26814650" y="12740200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Low Density Home Zoning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01" name="Google Shape;101;p13"/>
          <p:cNvGrpSpPr/>
          <p:nvPr/>
        </p:nvGrpSpPr>
        <p:grpSpPr>
          <a:xfrm>
            <a:off x="8591320" y="13633580"/>
            <a:ext cx="8215047" cy="9789319"/>
            <a:chOff x="18311268" y="13030215"/>
            <a:chExt cx="7303562" cy="9234335"/>
          </a:xfrm>
        </p:grpSpPr>
        <p:pic>
          <p:nvPicPr>
            <p:cNvPr id="102" name="Google Shape;102;p13" title="Average GPCD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8311268" y="13030215"/>
              <a:ext cx="7303562" cy="9040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3" name="Google Shape;103;p13"/>
            <p:cNvSpPr txBox="1"/>
            <p:nvPr/>
          </p:nvSpPr>
          <p:spPr>
            <a:xfrm>
              <a:off x="19133602" y="21823550"/>
              <a:ext cx="56547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2016-2022 Average Water Use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04" name="Google Shape;104;p13"/>
          <p:cNvSpPr/>
          <p:nvPr/>
        </p:nvSpPr>
        <p:spPr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verlock"/>
              <a:buNone/>
            </a:pPr>
            <a:r>
              <a:t/>
            </a:r>
            <a:endParaRPr b="0" i="0" sz="8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5" name="Google Shape;105;p13"/>
          <p:cNvSpPr/>
          <p:nvPr/>
        </p:nvSpPr>
        <p:spPr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verlock"/>
              <a:buNone/>
            </a:pPr>
            <a:r>
              <a:t/>
            </a:r>
            <a:endParaRPr b="0" i="0" sz="8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13"/>
          <p:cNvSpPr/>
          <p:nvPr/>
        </p:nvSpPr>
        <p:spPr>
          <a:xfrm>
            <a:off x="1170825" y="4311400"/>
            <a:ext cx="7420500" cy="27794100"/>
          </a:xfrm>
          <a:prstGeom prst="rect">
            <a:avLst/>
          </a:prstGeom>
          <a:gradFill>
            <a:gsLst>
              <a:gs pos="0">
                <a:schemeClr val="lt1"/>
              </a:gs>
              <a:gs pos="76000">
                <a:srgbClr val="C8DDFF"/>
              </a:gs>
              <a:gs pos="87000">
                <a:srgbClr val="A4C2F4"/>
              </a:gs>
              <a:gs pos="100000">
                <a:srgbClr val="6E9CE7"/>
              </a:gs>
            </a:gsLst>
            <a:lin ang="5400700" scaled="0"/>
          </a:gra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219300" lIns="438600" spcFirstLastPara="1" rIns="438600" wrap="square" tIns="2193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mpact"/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Research Question</a:t>
            </a:r>
            <a:b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Do city policies correlate with a water providers amount of water used?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mpact"/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Methods</a:t>
            </a:r>
            <a:endParaRPr b="1"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To reach consistently recharge aquifers during wet years and responsibly use water during drought requires a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holistic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knowledge of how our cities use water. Where does it go?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Using SWRCB’s map of water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systems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and measurements of GPCD, the North Coast and Bay Area was the regional focus. 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This research doubles as a proposal to establish ongoing student research into water management and California policy planning, here at SSU.</a:t>
            </a:r>
            <a:b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Variables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AutoNum type="arabicPeriod"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Pacific Institute's “California Urban Water Use”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AutoNum type="arabicPeriod"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Maps of Bay Area Zoning by HousingOBI Berkeley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AutoNum type="arabicPeriod"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Zillow for housing prices, sales, sizes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AutoNum type="arabicPeriod"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Weather station data by WeatherUnderground.com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AutoNum type="arabicPeriod"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ArcGIS Online map of all river/stream/creek systems in California.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Shortcomings in GWR Analysis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North Marin (87) and Napa (92) were  identified as a significantly below the standard deviation compared to 2022 use levels, however they had average water usage, below average percentage of ¼ acre lots, and average Low Density Zoning.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1040"/>
              </a:spcBef>
              <a:spcAft>
                <a:spcPts val="0"/>
              </a:spcAft>
              <a:buNone/>
            </a:pPr>
            <a:r>
              <a:t/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208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Century Gothic"/>
              <a:buNone/>
            </a:pPr>
            <a:r>
              <a:t/>
            </a:r>
            <a:endParaRPr sz="32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184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verlock"/>
              <a:buNone/>
            </a:pPr>
            <a:r>
              <a:t/>
            </a:r>
            <a:endParaRPr i="0" sz="32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7" name="Google Shape;107;p13"/>
          <p:cNvSpPr/>
          <p:nvPr/>
        </p:nvSpPr>
        <p:spPr>
          <a:xfrm>
            <a:off x="32781975" y="4423450"/>
            <a:ext cx="9978900" cy="27682200"/>
          </a:xfrm>
          <a:prstGeom prst="rect">
            <a:avLst/>
          </a:prstGeom>
          <a:gradFill>
            <a:gsLst>
              <a:gs pos="0">
                <a:schemeClr val="lt1"/>
              </a:gs>
              <a:gs pos="76000">
                <a:srgbClr val="C8DDFF"/>
              </a:gs>
              <a:gs pos="87000">
                <a:srgbClr val="A4C2F4"/>
              </a:gs>
              <a:gs pos="100000">
                <a:srgbClr val="6E9CE7"/>
              </a:gs>
            </a:gsLst>
            <a:lin ang="5400700" scaled="0"/>
          </a:gra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365750" spcFirstLastPara="1" rIns="365750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4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5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08" name="Google Shape;108;p13"/>
          <p:cNvSpPr txBox="1"/>
          <p:nvPr/>
        </p:nvSpPr>
        <p:spPr>
          <a:xfrm>
            <a:off x="11589450" y="696675"/>
            <a:ext cx="19170600" cy="3170100"/>
          </a:xfrm>
          <a:prstGeom prst="rect">
            <a:avLst/>
          </a:prstGeom>
          <a:gradFill>
            <a:gsLst>
              <a:gs pos="0">
                <a:srgbClr val="BDE0FF"/>
              </a:gs>
              <a:gs pos="61000">
                <a:srgbClr val="F3F3F3"/>
              </a:gs>
              <a:gs pos="100000">
                <a:srgbClr val="FFF2CC"/>
              </a:gs>
            </a:gsLst>
            <a:lin ang="2700006" scaled="0"/>
          </a:gradFill>
          <a:ln cap="flat" cmpd="sng" w="19050">
            <a:solidFill>
              <a:srgbClr val="4A86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675" lIns="91375" spcFirstLastPara="1" rIns="91375" wrap="square" tIns="45675">
            <a:noAutofit/>
          </a:bodyPr>
          <a:lstStyle/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Bay Area &amp; North Coast</a:t>
            </a:r>
            <a:endParaRPr b="1" sz="6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Water Use &amp; Planning Policies</a:t>
            </a:r>
            <a:endParaRPr b="1" i="0" sz="6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</a:pPr>
            <a:r>
              <a:rPr b="1" i="1" lang="en-US"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b="1" i="1"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By Walter “</a:t>
            </a:r>
            <a:r>
              <a:rPr b="1" i="1"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Shin” Tadokoro</a:t>
            </a:r>
            <a:br>
              <a:rPr lang="en-US" sz="2400">
                <a:latin typeface="Georgia"/>
                <a:ea typeface="Georgia"/>
                <a:cs typeface="Georgia"/>
                <a:sym typeface="Georgia"/>
              </a:rPr>
            </a:br>
            <a:r>
              <a:rPr i="1" lang="en-U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Geography, Environment, and Planning Department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09" name="Google Shape;109;p13"/>
          <p:cNvGrpSpPr/>
          <p:nvPr/>
        </p:nvGrpSpPr>
        <p:grpSpPr>
          <a:xfrm>
            <a:off x="10553136" y="24698143"/>
            <a:ext cx="5342602" cy="7405622"/>
            <a:chOff x="19133606" y="23152800"/>
            <a:chExt cx="5520358" cy="8940749"/>
          </a:xfrm>
        </p:grpSpPr>
        <p:pic>
          <p:nvPicPr>
            <p:cNvPr id="110" name="Google Shape;110;p13" title="StandardR.png"/>
            <p:cNvPicPr preferRelativeResize="0"/>
            <p:nvPr/>
          </p:nvPicPr>
          <p:blipFill rotWithShape="1">
            <a:blip r:embed="rId8">
              <a:alphaModFix/>
            </a:blip>
            <a:srcRect b="4820" l="15148" r="15009" t="4730"/>
            <a:stretch/>
          </p:blipFill>
          <p:spPr>
            <a:xfrm>
              <a:off x="19317363" y="23152800"/>
              <a:ext cx="5336602" cy="8940749"/>
            </a:xfrm>
            <a:prstGeom prst="rect">
              <a:avLst/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11" name="Google Shape;111;p13"/>
            <p:cNvSpPr/>
            <p:nvPr/>
          </p:nvSpPr>
          <p:spPr>
            <a:xfrm>
              <a:off x="21776800" y="29411975"/>
              <a:ext cx="546900" cy="4938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21618050" y="29853275"/>
              <a:ext cx="1375800" cy="13053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22696500" y="28915475"/>
              <a:ext cx="985200" cy="6576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114" name="Google Shape;114;p13"/>
            <p:cNvSpPr/>
            <p:nvPr/>
          </p:nvSpPr>
          <p:spPr>
            <a:xfrm rot="2068317">
              <a:off x="19329227" y="26025268"/>
              <a:ext cx="2420660" cy="1441914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115" name="Google Shape;115;p13"/>
            <p:cNvSpPr/>
            <p:nvPr/>
          </p:nvSpPr>
          <p:spPr>
            <a:xfrm>
              <a:off x="21528550" y="24872575"/>
              <a:ext cx="1243500" cy="1825200"/>
            </a:xfrm>
            <a:prstGeom prst="ellipse">
              <a:avLst/>
            </a:prstGeom>
            <a:noFill/>
            <a:ln cap="flat" cmpd="sng" w="19050">
              <a:solidFill>
                <a:srgbClr val="FF0000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verlock"/>
                <a:ea typeface="Overlock"/>
                <a:cs typeface="Overlock"/>
                <a:sym typeface="Overlock"/>
              </a:endParaRPr>
            </a:p>
          </p:txBody>
        </p:sp>
      </p:grpSp>
      <p:pic>
        <p:nvPicPr>
          <p:cNvPr id="116" name="Google Shape;116;p13"/>
          <p:cNvPicPr preferRelativeResize="0"/>
          <p:nvPr/>
        </p:nvPicPr>
        <p:blipFill rotWithShape="1">
          <a:blip r:embed="rId9">
            <a:alphaModFix/>
          </a:blip>
          <a:srcRect b="0" l="0" r="0" t="3128"/>
          <a:stretch/>
        </p:blipFill>
        <p:spPr>
          <a:xfrm>
            <a:off x="17828039" y="24698152"/>
            <a:ext cx="12130374" cy="7405625"/>
          </a:xfrm>
          <a:prstGeom prst="rect">
            <a:avLst/>
          </a:prstGeom>
          <a:noFill/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17" name="Google Shape;117;p13"/>
          <p:cNvSpPr/>
          <p:nvPr/>
        </p:nvSpPr>
        <p:spPr>
          <a:xfrm>
            <a:off x="33012575" y="11859000"/>
            <a:ext cx="9537900" cy="6753600"/>
          </a:xfrm>
          <a:prstGeom prst="rect">
            <a:avLst/>
          </a:prstGeom>
          <a:noFill/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Town of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Hillsborough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and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CWS Bear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Gulch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(Atherton, portions of Menlo Park, Los Trancos, &amp; Portola Valley)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were the most liberal water spenders every single year ‘16-’22.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Hillsborough averaged 307 GPCD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(59th).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Atherton+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averaged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224 GPCD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(58th).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next worst spender was Sonoma averaging only 161 GPCD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(57rd).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Hillsborough: 7th smallest pop at 11,766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18" name="Google Shape;118;p13"/>
          <p:cNvSpPr/>
          <p:nvPr/>
        </p:nvSpPr>
        <p:spPr>
          <a:xfrm>
            <a:off x="33012625" y="5105400"/>
            <a:ext cx="9537900" cy="67536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providers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Westborough WD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Half Moon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Bay,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Daly City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and  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Hayward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practiced extreme efficiency staying in the top 10 every single year ‘16-’22.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Westborough Water averaged 41 gallons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(1st)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Daly City averaged gallons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(4th)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Coastside WD (HMB)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averaged  52 gallons.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(9th)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31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eorgia"/>
              <a:buChar char="❖"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Hayward averaged</a:t>
            </a: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56 gallons.	   </a:t>
            </a: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(10th)</a:t>
            </a:r>
            <a:endParaRPr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119" name="Google Shape;119;p13"/>
          <p:cNvPicPr preferRelativeResize="0"/>
          <p:nvPr/>
        </p:nvPicPr>
        <p:blipFill rotWithShape="1">
          <a:blip r:embed="rId10">
            <a:alphaModFix/>
          </a:blip>
          <a:srcRect b="0" l="0" r="55279" t="0"/>
          <a:stretch/>
        </p:blipFill>
        <p:spPr>
          <a:xfrm>
            <a:off x="1170825" y="886075"/>
            <a:ext cx="5526264" cy="2342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0" name="Google Shape;120;p13"/>
          <p:cNvPicPr preferRelativeResize="0"/>
          <p:nvPr/>
        </p:nvPicPr>
        <p:blipFill rotWithShape="1">
          <a:blip r:embed="rId10">
            <a:alphaModFix/>
          </a:blip>
          <a:srcRect b="0" l="53684" r="0" t="0"/>
          <a:stretch/>
        </p:blipFill>
        <p:spPr>
          <a:xfrm>
            <a:off x="5104061" y="886075"/>
            <a:ext cx="5723390" cy="2342112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3"/>
          <p:cNvSpPr/>
          <p:nvPr/>
        </p:nvSpPr>
        <p:spPr>
          <a:xfrm>
            <a:off x="33216825" y="19000925"/>
            <a:ext cx="9109200" cy="12470400"/>
          </a:xfrm>
          <a:prstGeom prst="rect">
            <a:avLst/>
          </a:prstGeom>
          <a:solidFill>
            <a:srgbClr val="9CBDF5">
              <a:alpha val="23610"/>
            </a:srgbClr>
          </a:soli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Impact"/>
              <a:buNone/>
            </a:pPr>
            <a:r>
              <a:rPr b="1"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Policy Sharing </a:t>
            </a:r>
            <a:r>
              <a:rPr b="1"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Recommendations</a:t>
            </a:r>
            <a:endParaRPr b="1"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Small towns that wants to maintain small town vibes, and low density, look to Fortuna (96) and Sonoma (42) for guidance on water efficiency policy.</a:t>
            </a:r>
            <a:endParaRPr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If you are a expanding city that wants guidance on water policy, Hayward and Daly City had GPCDs of 59 and 41 respectively.</a:t>
            </a:r>
            <a:endParaRPr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2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04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Other large, dense metro areas seeking guidance on water efficiency can look towards San Francisco Public Utilities </a:t>
            </a: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Commission</a:t>
            </a: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which provided 40 GPCD, to nearly 1 million residents in a </a:t>
            </a: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densely</a:t>
            </a: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-built jurisdiction.</a:t>
            </a:r>
            <a:endParaRPr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2" name="Google Shape;122;p13"/>
          <p:cNvSpPr txBox="1"/>
          <p:nvPr/>
        </p:nvSpPr>
        <p:spPr>
          <a:xfrm rot="-5400000">
            <a:off x="6789100" y="27907591"/>
            <a:ext cx="6661500" cy="869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Geographically </a:t>
            </a:r>
            <a:r>
              <a:rPr i="1"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Weighted</a:t>
            </a:r>
            <a:r>
              <a:rPr i="1"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Regression</a:t>
            </a:r>
            <a:endParaRPr i="1" sz="3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3" name="Google Shape;123;p13"/>
          <p:cNvSpPr txBox="1"/>
          <p:nvPr/>
        </p:nvSpPr>
        <p:spPr>
          <a:xfrm>
            <a:off x="11600912" y="14192268"/>
            <a:ext cx="40641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0.92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4" name="Google Shape;124;p13"/>
          <p:cNvSpPr txBox="1"/>
          <p:nvPr/>
        </p:nvSpPr>
        <p:spPr>
          <a:xfrm>
            <a:off x="28008462" y="13990305"/>
            <a:ext cx="39657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5" name="Google Shape;125;p13"/>
          <p:cNvSpPr txBox="1"/>
          <p:nvPr/>
        </p:nvSpPr>
        <p:spPr>
          <a:xfrm>
            <a:off x="28008519" y="4449537"/>
            <a:ext cx="39657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0.05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6" name="Google Shape;126;p13"/>
          <p:cNvSpPr txBox="1"/>
          <p:nvPr/>
        </p:nvSpPr>
        <p:spPr>
          <a:xfrm>
            <a:off x="19914343" y="4449537"/>
            <a:ext cx="39657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0.01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7" name="Google Shape;127;p13"/>
          <p:cNvSpPr txBox="1"/>
          <p:nvPr/>
        </p:nvSpPr>
        <p:spPr>
          <a:xfrm>
            <a:off x="11650348" y="4449537"/>
            <a:ext cx="3965700" cy="467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0.32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28" name="Google Shape;128;p13"/>
          <p:cNvSpPr txBox="1"/>
          <p:nvPr/>
        </p:nvSpPr>
        <p:spPr>
          <a:xfrm>
            <a:off x="31522050" y="626675"/>
            <a:ext cx="11249100" cy="3170100"/>
          </a:xfrm>
          <a:prstGeom prst="rect">
            <a:avLst/>
          </a:prstGeom>
          <a:gradFill>
            <a:gsLst>
              <a:gs pos="0">
                <a:schemeClr val="lt1"/>
              </a:gs>
              <a:gs pos="44000">
                <a:srgbClr val="C8DDFF"/>
              </a:gs>
              <a:gs pos="87000">
                <a:srgbClr val="A4C2F4"/>
              </a:gs>
              <a:gs pos="100000">
                <a:srgbClr val="A4C2F4"/>
              </a:gs>
            </a:gsLst>
            <a:lin ang="16200038" scaled="0"/>
          </a:gradFill>
          <a:ln cap="flat" cmpd="sng" w="2857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29" name="Google Shape;129;p13"/>
          <p:cNvSpPr txBox="1"/>
          <p:nvPr/>
        </p:nvSpPr>
        <p:spPr>
          <a:xfrm>
            <a:off x="31801325" y="666175"/>
            <a:ext cx="10669800" cy="30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Conclusion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From 2016-2022 Bay Area water systems reduced average residential water consumption by ~12%. Only “Percent of ¼ acre homes” was strongly correlated. Rivers and service connections were ruled out for lack of correlation.</a:t>
            </a:r>
            <a:endParaRPr sz="3200"/>
          </a:p>
        </p:txBody>
      </p:sp>
      <p:pic>
        <p:nvPicPr>
          <p:cNvPr id="130" name="Google Shape;130;p13" title="2022.png"/>
          <p:cNvPicPr preferRelativeResize="0"/>
          <p:nvPr/>
        </p:nvPicPr>
        <p:blipFill rotWithShape="1">
          <a:blip r:embed="rId11">
            <a:alphaModFix/>
          </a:blip>
          <a:srcRect b="2164" l="0" r="0" t="3726"/>
          <a:stretch/>
        </p:blipFill>
        <p:spPr>
          <a:xfrm>
            <a:off x="16720275" y="14014464"/>
            <a:ext cx="8252262" cy="9259571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13"/>
          <p:cNvSpPr txBox="1"/>
          <p:nvPr/>
        </p:nvSpPr>
        <p:spPr>
          <a:xfrm>
            <a:off x="16981800" y="23323750"/>
            <a:ext cx="8385900" cy="679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July 2022 Water Use By Water Provider System</a:t>
            </a:r>
            <a:endParaRPr sz="3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32" name="Google Shape;132;p13"/>
          <p:cNvSpPr txBox="1"/>
          <p:nvPr/>
        </p:nvSpPr>
        <p:spPr>
          <a:xfrm flipH="1">
            <a:off x="24078775" y="14114500"/>
            <a:ext cx="1661400" cy="818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Top Cities</a:t>
            </a:r>
            <a:endParaRPr b="1"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WESTBOROUGH</a:t>
            </a: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WATER DISTRICT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SFPUC CITY DISTRIBUTION DIVISION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CWS-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S. SAN FRANCISCO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DALY CITY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EAST PALO ALTO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ARCATA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N. COAST COUNTY WATER DIST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SAN BRUNO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COASTSIDE COUNTY WATER 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DISTRICT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CITY OF HAYWARD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33" name="Google Shape;133;p13"/>
          <p:cNvSpPr txBox="1"/>
          <p:nvPr/>
        </p:nvSpPr>
        <p:spPr>
          <a:xfrm flipH="1">
            <a:off x="16045075" y="14095775"/>
            <a:ext cx="1598100" cy="917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CITY OF PALO ALTO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UKIAH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HEALDSBURG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NORTH MARIN WATER DISTRICT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PLEASANTON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CONTRA COSTA WATER DISTRICT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CALIFORNIA WATER SERVICE - LIVERMORE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CWSC LOS ALTOS SUBURBAN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SONOMA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CALIFORNIA WATER SERVICE - BEAR GULCH</a:t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TOWN OF </a:t>
            </a:r>
            <a:r>
              <a:rPr lang="en-US" sz="16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HILLSBOROUGH</a:t>
            </a:r>
            <a:endParaRPr sz="1600" u="sng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6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Bottom  Cities</a:t>
            </a:r>
            <a:endParaRPr b="1"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134" name="Google Shape;134;p13"/>
          <p:cNvCxnSpPr/>
          <p:nvPr/>
        </p:nvCxnSpPr>
        <p:spPr>
          <a:xfrm rot="10800000">
            <a:off x="24016877" y="14890959"/>
            <a:ext cx="9000" cy="67536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135" name="Google Shape;135;p13"/>
          <p:cNvCxnSpPr/>
          <p:nvPr/>
        </p:nvCxnSpPr>
        <p:spPr>
          <a:xfrm flipH="1">
            <a:off x="17727025" y="14552075"/>
            <a:ext cx="31800" cy="77787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136" name="Google Shape;136;p13"/>
          <p:cNvCxnSpPr/>
          <p:nvPr/>
        </p:nvCxnSpPr>
        <p:spPr>
          <a:xfrm>
            <a:off x="9821325" y="24257000"/>
            <a:ext cx="22193400" cy="636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dash"/>
            <a:round/>
            <a:headEnd len="med" w="med" type="none"/>
            <a:tailEnd len="med" w="med" type="none"/>
          </a:ln>
        </p:spPr>
      </p:cxnSp>
      <p:grpSp>
        <p:nvGrpSpPr>
          <p:cNvPr id="137" name="Google Shape;137;p13"/>
          <p:cNvGrpSpPr/>
          <p:nvPr/>
        </p:nvGrpSpPr>
        <p:grpSpPr>
          <a:xfrm>
            <a:off x="1499803" y="27528634"/>
            <a:ext cx="6762551" cy="4334769"/>
            <a:chOff x="2151607" y="27568756"/>
            <a:chExt cx="6371351" cy="3939625"/>
          </a:xfrm>
        </p:grpSpPr>
        <p:pic>
          <p:nvPicPr>
            <p:cNvPr id="138" name="Google Shape;138;p13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2151607" y="27568756"/>
              <a:ext cx="6371351" cy="3939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9" name="Google Shape;139;p13"/>
            <p:cNvSpPr/>
            <p:nvPr/>
          </p:nvSpPr>
          <p:spPr>
            <a:xfrm>
              <a:off x="2821294" y="29597797"/>
              <a:ext cx="991800" cy="1065300"/>
            </a:xfrm>
            <a:prstGeom prst="ellipse">
              <a:avLst/>
            </a:prstGeom>
            <a:noFill/>
            <a:ln cap="flat" cmpd="sng" w="19050">
              <a:solidFill>
                <a:srgbClr val="00FF00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140" name="Google Shape;140;p13"/>
            <p:cNvSpPr txBox="1"/>
            <p:nvPr/>
          </p:nvSpPr>
          <p:spPr>
            <a:xfrm>
              <a:off x="3123016" y="28897214"/>
              <a:ext cx="1299600" cy="2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Bear Gulch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1" name="Google Shape;141;p13"/>
            <p:cNvSpPr txBox="1"/>
            <p:nvPr/>
          </p:nvSpPr>
          <p:spPr>
            <a:xfrm>
              <a:off x="2965473" y="28468099"/>
              <a:ext cx="1338000" cy="2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Hillsborough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2" name="Google Shape;142;p13"/>
            <p:cNvSpPr txBox="1"/>
            <p:nvPr/>
          </p:nvSpPr>
          <p:spPr>
            <a:xfrm>
              <a:off x="7324701" y="29247086"/>
              <a:ext cx="1064100" cy="1065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EAST BAY MUD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3" name="Google Shape;143;p13"/>
            <p:cNvSpPr txBox="1"/>
            <p:nvPr/>
          </p:nvSpPr>
          <p:spPr>
            <a:xfrm>
              <a:off x="6160696" y="29730963"/>
              <a:ext cx="1164000" cy="720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San Jose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4" name="Google Shape;144;p13"/>
            <p:cNvSpPr/>
            <p:nvPr/>
          </p:nvSpPr>
          <p:spPr>
            <a:xfrm>
              <a:off x="3123003" y="28830423"/>
              <a:ext cx="5323800" cy="1620546"/>
            </a:xfrm>
            <a:custGeom>
              <a:rect b="b" l="l" r="r" t="t"/>
              <a:pathLst>
                <a:path extrusionOk="0" h="54276" w="212952">
                  <a:moveTo>
                    <a:pt x="0" y="0"/>
                  </a:moveTo>
                  <a:cubicBezTo>
                    <a:pt x="2155" y="3515"/>
                    <a:pt x="6123" y="14174"/>
                    <a:pt x="12927" y="21091"/>
                  </a:cubicBezTo>
                  <a:cubicBezTo>
                    <a:pt x="19731" y="28008"/>
                    <a:pt x="26761" y="36116"/>
                    <a:pt x="40822" y="41502"/>
                  </a:cubicBezTo>
                  <a:cubicBezTo>
                    <a:pt x="54883" y="46888"/>
                    <a:pt x="73819" y="51651"/>
                    <a:pt x="97291" y="53408"/>
                  </a:cubicBezTo>
                  <a:cubicBezTo>
                    <a:pt x="120763" y="55166"/>
                    <a:pt x="162379" y="53805"/>
                    <a:pt x="181656" y="52047"/>
                  </a:cubicBezTo>
                  <a:cubicBezTo>
                    <a:pt x="200933" y="50290"/>
                    <a:pt x="207736" y="44394"/>
                    <a:pt x="212952" y="42863"/>
                  </a:cubicBezTo>
                </a:path>
              </a:pathLst>
            </a:custGeom>
            <a:noFill/>
            <a:ln cap="flat" cmpd="sng" w="19050">
              <a:solidFill>
                <a:srgbClr val="00FFFF"/>
              </a:solidFill>
              <a:prstDash val="dash"/>
              <a:round/>
              <a:headEnd len="med" w="med" type="none"/>
              <a:tailEnd len="med" w="med" type="none"/>
            </a:ln>
          </p:spPr>
        </p:sp>
        <p:sp>
          <p:nvSpPr>
            <p:cNvPr id="145" name="Google Shape;145;p13"/>
            <p:cNvSpPr txBox="1"/>
            <p:nvPr/>
          </p:nvSpPr>
          <p:spPr>
            <a:xfrm>
              <a:off x="3964694" y="29597777"/>
              <a:ext cx="1885200" cy="617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Alameda County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6" name="Google Shape;146;p13"/>
            <p:cNvSpPr txBox="1"/>
            <p:nvPr/>
          </p:nvSpPr>
          <p:spPr>
            <a:xfrm>
              <a:off x="3573009" y="29420062"/>
              <a:ext cx="1743900" cy="23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Contra Costa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147" name="Google Shape;147;p13"/>
            <p:cNvSpPr txBox="1"/>
            <p:nvPr/>
          </p:nvSpPr>
          <p:spPr>
            <a:xfrm>
              <a:off x="4857031" y="30312385"/>
              <a:ext cx="1661400" cy="46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i="1" lang="en-US" sz="1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SFPUC</a:t>
              </a:r>
              <a:endParaRPr i="1" sz="1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3" name="Google Shape;153;p14"/>
          <p:cNvGrpSpPr/>
          <p:nvPr/>
        </p:nvGrpSpPr>
        <p:grpSpPr>
          <a:xfrm>
            <a:off x="5818237" y="4539520"/>
            <a:ext cx="10751574" cy="13035955"/>
            <a:chOff x="11007708" y="3989946"/>
            <a:chExt cx="7303562" cy="9191254"/>
          </a:xfrm>
        </p:grpSpPr>
        <p:pic>
          <p:nvPicPr>
            <p:cNvPr id="154" name="Google Shape;154;p14" title="Percent.png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1007708" y="3989946"/>
              <a:ext cx="7303562" cy="90402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5" name="Google Shape;155;p14"/>
            <p:cNvSpPr txBox="1"/>
            <p:nvPr/>
          </p:nvSpPr>
          <p:spPr>
            <a:xfrm>
              <a:off x="11874125" y="12740200"/>
              <a:ext cx="57462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Percent of Homes Over ¼ Acre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56" name="Google Shape;156;p14"/>
          <p:cNvGrpSpPr/>
          <p:nvPr/>
        </p:nvGrpSpPr>
        <p:grpSpPr>
          <a:xfrm>
            <a:off x="27321391" y="17361359"/>
            <a:ext cx="10751574" cy="13097031"/>
            <a:chOff x="25614836" y="13030233"/>
            <a:chExt cx="7303562" cy="9234317"/>
          </a:xfrm>
        </p:grpSpPr>
        <p:pic>
          <p:nvPicPr>
            <p:cNvPr id="157" name="Google Shape;157;p14" title="TEMP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614836" y="13030233"/>
              <a:ext cx="7303562" cy="9040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8" name="Google Shape;158;p14"/>
            <p:cNvSpPr txBox="1"/>
            <p:nvPr/>
          </p:nvSpPr>
          <p:spPr>
            <a:xfrm>
              <a:off x="26783977" y="21823550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Maximum Average Temp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59" name="Google Shape;159;p14"/>
          <p:cNvGrpSpPr/>
          <p:nvPr/>
        </p:nvGrpSpPr>
        <p:grpSpPr>
          <a:xfrm>
            <a:off x="16569808" y="4539454"/>
            <a:ext cx="10751574" cy="13036021"/>
            <a:chOff x="18311268" y="3989900"/>
            <a:chExt cx="7303562" cy="9191300"/>
          </a:xfrm>
        </p:grpSpPr>
        <p:pic>
          <p:nvPicPr>
            <p:cNvPr id="160" name="Google Shape;160;p14" title="POP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8311268" y="3989900"/>
              <a:ext cx="7303562" cy="904030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1" name="Google Shape;161;p14"/>
            <p:cNvSpPr txBox="1"/>
            <p:nvPr/>
          </p:nvSpPr>
          <p:spPr>
            <a:xfrm>
              <a:off x="19462938" y="12740200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Population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62" name="Google Shape;162;p14"/>
          <p:cNvGrpSpPr/>
          <p:nvPr/>
        </p:nvGrpSpPr>
        <p:grpSpPr>
          <a:xfrm>
            <a:off x="27321386" y="4539520"/>
            <a:ext cx="10751574" cy="13035955"/>
            <a:chOff x="25614833" y="3989947"/>
            <a:chExt cx="7303562" cy="9191253"/>
          </a:xfrm>
        </p:grpSpPr>
        <p:pic>
          <p:nvPicPr>
            <p:cNvPr id="163" name="Google Shape;163;p14" title="SFZ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614833" y="3989947"/>
              <a:ext cx="7303562" cy="90402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4" name="Google Shape;164;p14"/>
            <p:cNvSpPr txBox="1"/>
            <p:nvPr/>
          </p:nvSpPr>
          <p:spPr>
            <a:xfrm>
              <a:off x="26814650" y="12740200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Low Density Home Zoning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grpSp>
        <p:nvGrpSpPr>
          <p:cNvPr id="165" name="Google Shape;165;p14"/>
          <p:cNvGrpSpPr/>
          <p:nvPr/>
        </p:nvGrpSpPr>
        <p:grpSpPr>
          <a:xfrm>
            <a:off x="5818297" y="17442058"/>
            <a:ext cx="10751574" cy="13097058"/>
            <a:chOff x="18311268" y="13030215"/>
            <a:chExt cx="7303562" cy="9234335"/>
          </a:xfrm>
        </p:grpSpPr>
        <p:pic>
          <p:nvPicPr>
            <p:cNvPr id="166" name="Google Shape;166;p14" title="Average GPCD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8311268" y="13030215"/>
              <a:ext cx="7303562" cy="904033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7" name="Google Shape;167;p14"/>
            <p:cNvSpPr txBox="1"/>
            <p:nvPr/>
          </p:nvSpPr>
          <p:spPr>
            <a:xfrm>
              <a:off x="19133602" y="21823550"/>
              <a:ext cx="56547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2016-2022 Average Water Use</a:t>
              </a:r>
              <a:endParaRPr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168" name="Google Shape;168;p14"/>
          <p:cNvSpPr/>
          <p:nvPr/>
        </p:nvSpPr>
        <p:spPr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verlock"/>
              <a:buNone/>
            </a:pPr>
            <a:r>
              <a:t/>
            </a:r>
            <a:endParaRPr b="0" i="0" sz="8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14"/>
          <p:cNvSpPr/>
          <p:nvPr/>
        </p:nvSpPr>
        <p:spPr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219300" lIns="438600" spcFirstLastPara="1" rIns="438600" wrap="square" tIns="2193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verlock"/>
              <a:buNone/>
            </a:pPr>
            <a:r>
              <a:t/>
            </a:r>
            <a:endParaRPr b="0" i="0" sz="8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0" name="Google Shape;170;p14"/>
          <p:cNvSpPr txBox="1"/>
          <p:nvPr/>
        </p:nvSpPr>
        <p:spPr>
          <a:xfrm>
            <a:off x="14983325" y="811200"/>
            <a:ext cx="13746300" cy="3532500"/>
          </a:xfrm>
          <a:prstGeom prst="rect">
            <a:avLst/>
          </a:prstGeom>
          <a:gradFill>
            <a:gsLst>
              <a:gs pos="0">
                <a:srgbClr val="BDE0FF"/>
              </a:gs>
              <a:gs pos="61000">
                <a:srgbClr val="F3F3F3"/>
              </a:gs>
              <a:gs pos="100000">
                <a:srgbClr val="FFF2CC"/>
              </a:gs>
            </a:gsLst>
            <a:lin ang="2700006" scaled="0"/>
          </a:gradFill>
          <a:ln cap="flat" cmpd="sng" w="19050">
            <a:solidFill>
              <a:srgbClr val="4A86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675" lIns="91375" spcFirstLastPara="1" rIns="91375" wrap="square" tIns="45675">
            <a:noAutofit/>
          </a:bodyPr>
          <a:lstStyle/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Bay Area &amp; North Coast</a:t>
            </a:r>
            <a:endParaRPr b="1" sz="6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Water Use &amp; Planning Policies</a:t>
            </a:r>
            <a:endParaRPr b="1" i="0" sz="60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entury Gothic"/>
              <a:buNone/>
            </a:pPr>
            <a:r>
              <a:rPr b="1" i="1" lang="en-US" sz="27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b="1" i="1"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By Walter “Shin” Tadokoro</a:t>
            </a:r>
            <a:br>
              <a:rPr lang="en-US" sz="2400">
                <a:latin typeface="Georgia"/>
                <a:ea typeface="Georgia"/>
                <a:cs typeface="Georgia"/>
                <a:sym typeface="Georgia"/>
              </a:rPr>
            </a:br>
            <a:r>
              <a:rPr i="1" lang="en-US" sz="2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Geography, Environment, and Planning Department</a:t>
            </a:r>
            <a:endParaRPr sz="2400"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1" name="Google Shape;171;p14"/>
          <p:cNvSpPr txBox="1"/>
          <p:nvPr/>
        </p:nvSpPr>
        <p:spPr>
          <a:xfrm>
            <a:off x="9756526" y="18189848"/>
            <a:ext cx="53187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0.92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2" name="Google Shape;172;p14"/>
          <p:cNvSpPr txBox="1"/>
          <p:nvPr/>
        </p:nvSpPr>
        <p:spPr>
          <a:xfrm>
            <a:off x="31229737" y="17919638"/>
            <a:ext cx="51900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3" name="Google Shape;173;p14"/>
          <p:cNvSpPr txBox="1"/>
          <p:nvPr/>
        </p:nvSpPr>
        <p:spPr>
          <a:xfrm>
            <a:off x="31229811" y="5154900"/>
            <a:ext cx="51900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0.05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4" name="Google Shape;174;p14"/>
          <p:cNvSpPr txBox="1"/>
          <p:nvPr/>
        </p:nvSpPr>
        <p:spPr>
          <a:xfrm>
            <a:off x="20636642" y="5154900"/>
            <a:ext cx="51900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0.01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5" name="Google Shape;175;p14"/>
          <p:cNvSpPr txBox="1"/>
          <p:nvPr/>
        </p:nvSpPr>
        <p:spPr>
          <a:xfrm>
            <a:off x="9821224" y="5154900"/>
            <a:ext cx="5190000" cy="62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0.32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76" name="Google Shape;176;p14"/>
          <p:cNvSpPr txBox="1"/>
          <p:nvPr/>
        </p:nvSpPr>
        <p:spPr>
          <a:xfrm>
            <a:off x="29613700" y="811200"/>
            <a:ext cx="9336300" cy="3532500"/>
          </a:xfrm>
          <a:prstGeom prst="rect">
            <a:avLst/>
          </a:prstGeom>
          <a:gradFill>
            <a:gsLst>
              <a:gs pos="0">
                <a:schemeClr val="lt1"/>
              </a:gs>
              <a:gs pos="44000">
                <a:srgbClr val="C8DDFF"/>
              </a:gs>
              <a:gs pos="87000">
                <a:srgbClr val="A4C2F4"/>
              </a:gs>
              <a:gs pos="100000">
                <a:srgbClr val="A4C2F4"/>
              </a:gs>
            </a:gsLst>
            <a:lin ang="16200038" scaled="0"/>
          </a:gradFill>
          <a:ln cap="flat" cmpd="sng" w="28575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77" name="Google Shape;177;p14"/>
          <p:cNvSpPr txBox="1"/>
          <p:nvPr/>
        </p:nvSpPr>
        <p:spPr>
          <a:xfrm>
            <a:off x="29908700" y="855216"/>
            <a:ext cx="8691900" cy="3401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2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Conclusion</a:t>
            </a:r>
            <a:endParaRPr b="1" sz="32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From 2016 to 2022 Bay Area water systems reduced average residential water consumption by ~12%. Only “Percent of ¼ acre homes” was strongly correlated. Rivers and service connections were ruled out for lack of correlation.</a:t>
            </a:r>
            <a:endParaRPr sz="3000"/>
          </a:p>
        </p:txBody>
      </p:sp>
      <p:pic>
        <p:nvPicPr>
          <p:cNvPr id="178" name="Google Shape;178;p14" title="2022.png"/>
          <p:cNvPicPr preferRelativeResize="0"/>
          <p:nvPr/>
        </p:nvPicPr>
        <p:blipFill rotWithShape="1">
          <a:blip r:embed="rId8">
            <a:alphaModFix/>
          </a:blip>
          <a:srcRect b="2164" l="0" r="0" t="3726"/>
          <a:stretch/>
        </p:blipFill>
        <p:spPr>
          <a:xfrm>
            <a:off x="16456439" y="17951961"/>
            <a:ext cx="10800057" cy="12388526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14"/>
          <p:cNvSpPr txBox="1"/>
          <p:nvPr/>
        </p:nvSpPr>
        <p:spPr>
          <a:xfrm>
            <a:off x="16368882" y="30010122"/>
            <a:ext cx="10975200" cy="90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July 2022 Water Use By Water Provider System</a:t>
            </a:r>
            <a:endParaRPr sz="3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80" name="Google Shape;180;p14"/>
          <p:cNvSpPr txBox="1"/>
          <p:nvPr/>
        </p:nvSpPr>
        <p:spPr>
          <a:xfrm flipH="1">
            <a:off x="26087040" y="18085801"/>
            <a:ext cx="2174100" cy="1095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Top Cities</a:t>
            </a:r>
            <a:endParaRPr b="1"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WESTBOROUGH</a:t>
            </a: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 WATER DISTRICT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SFPUC CITY DISTRIBUTION DIVISION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CWS-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S. SAN FRANCISCO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DALY CITY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EAST PALO ALTO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ARCATA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N. COAST COUNTY WATER DIST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SAN BRUNO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COASTSIDE COUNTY WATER 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DISTRICT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CITY OF HAYWARD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181" name="Google Shape;181;p14"/>
          <p:cNvSpPr txBox="1"/>
          <p:nvPr/>
        </p:nvSpPr>
        <p:spPr>
          <a:xfrm flipH="1">
            <a:off x="15572975" y="18060749"/>
            <a:ext cx="2091300" cy="12279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CITY OF PALO ALTO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UKIAH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HEALDSBURG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NORTH MARIN WATER DISTRICT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PLEASANTON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CONTRA COSTA WATER DISTRICT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CALIFORNIA WATER SERVICE - LIVERMORE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CWSC LOS ALTOS SUBURBAN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SONOMA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CALIFORNIA WATER SERVICE - BEAR GULCH</a:t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TOWN OF </a:t>
            </a:r>
            <a:r>
              <a:rPr lang="en-US" sz="18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HILLSBOROUGH</a:t>
            </a:r>
            <a:endParaRPr sz="1800" u="sng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8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rPr>
              <a:t>Bottom  Cities</a:t>
            </a:r>
            <a:endParaRPr b="1"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182" name="Google Shape;182;p14"/>
          <p:cNvCxnSpPr/>
          <p:nvPr/>
        </p:nvCxnSpPr>
        <p:spPr>
          <a:xfrm rot="10800000">
            <a:off x="26005870" y="19124682"/>
            <a:ext cx="11700" cy="90357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183" name="Google Shape;183;p14"/>
          <p:cNvCxnSpPr/>
          <p:nvPr/>
        </p:nvCxnSpPr>
        <p:spPr>
          <a:xfrm flipH="1">
            <a:off x="17773931" y="18671239"/>
            <a:ext cx="41700" cy="10407300"/>
          </a:xfrm>
          <a:prstGeom prst="straightConnector1">
            <a:avLst/>
          </a:prstGeom>
          <a:noFill/>
          <a:ln cap="flat" cmpd="sng" w="19050">
            <a:solidFill>
              <a:srgbClr val="CCCCCC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184" name="Google Shape;184;p14"/>
          <p:cNvCxnSpPr/>
          <p:nvPr/>
        </p:nvCxnSpPr>
        <p:spPr>
          <a:xfrm>
            <a:off x="5818950" y="31850410"/>
            <a:ext cx="32253300" cy="936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185" name="Google Shape;185;p14"/>
          <p:cNvPicPr preferRelativeResize="0"/>
          <p:nvPr/>
        </p:nvPicPr>
        <p:blipFill rotWithShape="1">
          <a:blip r:embed="rId9">
            <a:alphaModFix/>
          </a:blip>
          <a:srcRect b="0" l="0" r="55279" t="0"/>
          <a:stretch/>
        </p:blipFill>
        <p:spPr>
          <a:xfrm>
            <a:off x="6182400" y="1406400"/>
            <a:ext cx="5526264" cy="234211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14"/>
          <p:cNvPicPr preferRelativeResize="0"/>
          <p:nvPr/>
        </p:nvPicPr>
        <p:blipFill rotWithShape="1">
          <a:blip r:embed="rId9">
            <a:alphaModFix/>
          </a:blip>
          <a:srcRect b="0" l="66421" r="0" t="0"/>
          <a:stretch/>
        </p:blipFill>
        <p:spPr>
          <a:xfrm>
            <a:off x="9654875" y="1406400"/>
            <a:ext cx="4149374" cy="2342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2" name="Google Shape;192;p15" title="Perc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6483" y="916773"/>
            <a:ext cx="12866687" cy="15329608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5" title="Average GPC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6604" y="16342870"/>
            <a:ext cx="12866687" cy="15329695"/>
          </a:xfrm>
          <a:prstGeom prst="rect">
            <a:avLst/>
          </a:prstGeom>
          <a:noFill/>
          <a:ln>
            <a:noFill/>
          </a:ln>
        </p:spPr>
      </p:pic>
      <p:sp>
        <p:nvSpPr>
          <p:cNvPr id="194" name="Google Shape;194;p15"/>
          <p:cNvSpPr txBox="1"/>
          <p:nvPr/>
        </p:nvSpPr>
        <p:spPr>
          <a:xfrm>
            <a:off x="1595310" y="31253728"/>
            <a:ext cx="99618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2016-2022 Average Water Use</a:t>
            </a:r>
            <a:endParaRPr sz="44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195" name="Google Shape;195;p15"/>
          <p:cNvSpPr txBox="1"/>
          <p:nvPr/>
        </p:nvSpPr>
        <p:spPr>
          <a:xfrm>
            <a:off x="4859440" y="17236679"/>
            <a:ext cx="63651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0.92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196" name="Google Shape;196;p15"/>
          <p:cNvGrpSpPr/>
          <p:nvPr/>
        </p:nvGrpSpPr>
        <p:grpSpPr>
          <a:xfrm>
            <a:off x="30892055" y="619923"/>
            <a:ext cx="12866692" cy="30988341"/>
            <a:chOff x="30200305" y="965073"/>
            <a:chExt cx="12866692" cy="30988341"/>
          </a:xfrm>
        </p:grpSpPr>
        <p:pic>
          <p:nvPicPr>
            <p:cNvPr id="197" name="Google Shape;197;p15" title="TEMP.png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30200310" y="16294687"/>
              <a:ext cx="12866687" cy="1532962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98" name="Google Shape;198;p15"/>
            <p:cNvSpPr txBox="1"/>
            <p:nvPr/>
          </p:nvSpPr>
          <p:spPr>
            <a:xfrm>
              <a:off x="32259986" y="31205514"/>
              <a:ext cx="8747400" cy="7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Maximum Average Temp</a:t>
              </a:r>
              <a:endParaRPr sz="5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pic>
          <p:nvPicPr>
            <p:cNvPr id="199" name="Google Shape;199;p15" title="SFZ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0200305" y="965073"/>
              <a:ext cx="12866687" cy="1532960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0" name="Google Shape;200;p15"/>
            <p:cNvSpPr txBox="1"/>
            <p:nvPr/>
          </p:nvSpPr>
          <p:spPr>
            <a:xfrm>
              <a:off x="32314022" y="15802878"/>
              <a:ext cx="8747400" cy="7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Low Density Home Zoning</a:t>
              </a:r>
              <a:endParaRPr sz="5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01" name="Google Shape;201;p15"/>
            <p:cNvSpPr txBox="1"/>
            <p:nvPr/>
          </p:nvSpPr>
          <p:spPr>
            <a:xfrm>
              <a:off x="34877335" y="16961924"/>
              <a:ext cx="6210900" cy="7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2022 r squared: 0.02</a:t>
              </a:r>
              <a:endParaRPr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02" name="Google Shape;202;p15"/>
            <p:cNvSpPr txBox="1"/>
            <p:nvPr/>
          </p:nvSpPr>
          <p:spPr>
            <a:xfrm>
              <a:off x="34877423" y="1700735"/>
              <a:ext cx="6210900" cy="7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2022 r squared: 0.05</a:t>
              </a:r>
              <a:endParaRPr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sp>
        <p:nvSpPr>
          <p:cNvPr id="203" name="Google Shape;203;p15"/>
          <p:cNvSpPr txBox="1"/>
          <p:nvPr/>
        </p:nvSpPr>
        <p:spPr>
          <a:xfrm>
            <a:off x="6533291" y="1413598"/>
            <a:ext cx="62109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0.32</a:t>
            </a:r>
            <a:endParaRPr sz="2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204" name="Google Shape;204;p15"/>
          <p:cNvGrpSpPr/>
          <p:nvPr/>
        </p:nvGrpSpPr>
        <p:grpSpPr>
          <a:xfrm>
            <a:off x="12350550" y="690044"/>
            <a:ext cx="20142575" cy="31538297"/>
            <a:chOff x="12648463" y="902319"/>
            <a:chExt cx="20142575" cy="31538297"/>
          </a:xfrm>
        </p:grpSpPr>
        <p:pic>
          <p:nvPicPr>
            <p:cNvPr id="205" name="Google Shape;205;p15" title="POP.png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16209164" y="902319"/>
              <a:ext cx="12866686" cy="15329649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6" name="Google Shape;206;p15"/>
            <p:cNvSpPr txBox="1"/>
            <p:nvPr/>
          </p:nvSpPr>
          <p:spPr>
            <a:xfrm>
              <a:off x="18238060" y="15740203"/>
              <a:ext cx="8747369" cy="747804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Population</a:t>
              </a:r>
              <a:endParaRPr sz="5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07" name="Google Shape;207;p15"/>
            <p:cNvSpPr txBox="1"/>
            <p:nvPr/>
          </p:nvSpPr>
          <p:spPr>
            <a:xfrm>
              <a:off x="21075904" y="1638060"/>
              <a:ext cx="6210900" cy="74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26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2022 r squared: 0.01</a:t>
              </a:r>
              <a:endParaRPr sz="2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pic>
          <p:nvPicPr>
            <p:cNvPr id="208" name="Google Shape;208;p15" title="2022.png"/>
            <p:cNvPicPr preferRelativeResize="0"/>
            <p:nvPr/>
          </p:nvPicPr>
          <p:blipFill rotWithShape="1">
            <a:blip r:embed="rId8">
              <a:alphaModFix/>
            </a:blip>
            <a:srcRect b="2164" l="0" r="0" t="3726"/>
            <a:stretch/>
          </p:blipFill>
          <p:spPr>
            <a:xfrm>
              <a:off x="16073367" y="16937893"/>
              <a:ext cx="12924657" cy="148113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9" name="Google Shape;209;p15"/>
            <p:cNvSpPr txBox="1"/>
            <p:nvPr/>
          </p:nvSpPr>
          <p:spPr>
            <a:xfrm>
              <a:off x="15968586" y="31354316"/>
              <a:ext cx="13134300" cy="1086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44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July 2022 Water Use By Water Provider System</a:t>
              </a:r>
              <a:endParaRPr sz="44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  <p:sp>
          <p:nvSpPr>
            <p:cNvPr id="210" name="Google Shape;210;p15"/>
            <p:cNvSpPr txBox="1"/>
            <p:nvPr/>
          </p:nvSpPr>
          <p:spPr>
            <a:xfrm flipH="1">
              <a:off x="28085838" y="1700725"/>
              <a:ext cx="4705200" cy="24141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Top 10 Systems</a:t>
              </a:r>
              <a:endParaRPr b="1"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WESTBOROUGH </a:t>
              </a:r>
              <a:r>
                <a:rPr lang="en-US" sz="5000" u="sng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WATER DISTRICT</a:t>
              </a:r>
              <a:endParaRPr sz="50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SFPUC CITY DISTRIBUTION DIVISION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CWS-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S. SAN FRANCISCO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DALY CITY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EAST PALO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ALTO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ARCATA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N. COAST COUNTY 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WATER DIST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SAN BRUNO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COASTSIDE COUNTY WATER 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DISTRICT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CITY OF HAYWARD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211" name="Google Shape;211;p15"/>
            <p:cNvSpPr txBox="1"/>
            <p:nvPr/>
          </p:nvSpPr>
          <p:spPr>
            <a:xfrm flipH="1">
              <a:off x="12648463" y="5954400"/>
              <a:ext cx="4489200" cy="254976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CITY OF PALO ALTO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UKIAH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HEALDSBURG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NORTH MARIN WATER DISTRICT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PLEASANTON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CONTRA COSTA WATER DISTRICT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CALIFORNIA WATER SERVICE - LIVERMORE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CWSC LOS ALTOS SUBURBAN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SONOMA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CALIFORNIA WATER SERVICE - BEAR GULCH</a:t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TOWN OF </a:t>
              </a:r>
              <a:r>
                <a:rPr lang="en-US" sz="5000" u="sng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HILLSBOROUGH</a:t>
              </a:r>
              <a:endParaRPr sz="5000" u="sng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100"/>
                <a:buFont typeface="Arial"/>
                <a:buNone/>
              </a:pPr>
              <a:r>
                <a:rPr b="1" lang="en-US" sz="5000">
                  <a:solidFill>
                    <a:schemeClr val="dk1"/>
                  </a:solidFill>
                  <a:latin typeface="Overlock"/>
                  <a:ea typeface="Overlock"/>
                  <a:cs typeface="Overlock"/>
                  <a:sym typeface="Overlock"/>
                </a:rPr>
                <a:t>Bottom  10 Systems</a:t>
              </a:r>
              <a:endParaRPr b="1"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  <a:p>
              <a:pPr indent="0" lvl="0" marL="0" rtl="0" algn="r">
                <a:lnSpc>
                  <a:spcPct val="80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5000">
                <a:solidFill>
                  <a:schemeClr val="dk1"/>
                </a:solidFill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cxnSp>
          <p:nvCxnSpPr>
            <p:cNvPr id="212" name="Google Shape;212;p15"/>
            <p:cNvCxnSpPr/>
            <p:nvPr/>
          </p:nvCxnSpPr>
          <p:spPr>
            <a:xfrm rot="10800000">
              <a:off x="27501274" y="18339814"/>
              <a:ext cx="14100" cy="10803000"/>
            </a:xfrm>
            <a:prstGeom prst="straightConnector1">
              <a:avLst/>
            </a:prstGeom>
            <a:noFill/>
            <a:ln cap="flat" cmpd="sng" w="19050">
              <a:solidFill>
                <a:srgbClr val="CCCCCC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  <p:cxnSp>
          <p:nvCxnSpPr>
            <p:cNvPr id="213" name="Google Shape;213;p15"/>
            <p:cNvCxnSpPr/>
            <p:nvPr/>
          </p:nvCxnSpPr>
          <p:spPr>
            <a:xfrm flipH="1">
              <a:off x="17650140" y="17797843"/>
              <a:ext cx="49800" cy="12442800"/>
            </a:xfrm>
            <a:prstGeom prst="straightConnector1">
              <a:avLst/>
            </a:prstGeom>
            <a:noFill/>
            <a:ln cap="flat" cmpd="sng" w="19050">
              <a:solidFill>
                <a:srgbClr val="CCCCCC"/>
              </a:solidFill>
              <a:prstDash val="dash"/>
              <a:round/>
              <a:headEnd len="med" w="med" type="none"/>
              <a:tailEnd len="med" w="med" type="triangle"/>
            </a:ln>
          </p:spPr>
        </p:cxnSp>
      </p:grpSp>
      <p:sp>
        <p:nvSpPr>
          <p:cNvPr id="214" name="Google Shape;214;p15"/>
          <p:cNvSpPr txBox="1"/>
          <p:nvPr/>
        </p:nvSpPr>
        <p:spPr>
          <a:xfrm>
            <a:off x="1672849" y="15754578"/>
            <a:ext cx="10123200" cy="74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0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Percent of Homes Over ¼ Acre</a:t>
            </a:r>
            <a:endParaRPr sz="5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" name="Google Shape;220;p16" title="Percen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595540" y="4298603"/>
            <a:ext cx="8215042" cy="9584502"/>
          </a:xfrm>
          <a:prstGeom prst="rect">
            <a:avLst/>
          </a:prstGeom>
          <a:noFill/>
          <a:ln>
            <a:noFill/>
          </a:ln>
        </p:spPr>
      </p:pic>
      <p:sp>
        <p:nvSpPr>
          <p:cNvPr id="221" name="Google Shape;221;p16"/>
          <p:cNvSpPr txBox="1"/>
          <p:nvPr/>
        </p:nvSpPr>
        <p:spPr>
          <a:xfrm>
            <a:off x="9678519" y="5196622"/>
            <a:ext cx="64632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Percent of Homes Over ¼ Acre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222" name="Google Shape;222;p16"/>
          <p:cNvGrpSpPr/>
          <p:nvPr/>
        </p:nvGrpSpPr>
        <p:grpSpPr>
          <a:xfrm>
            <a:off x="25021538" y="13574565"/>
            <a:ext cx="8215047" cy="9584517"/>
            <a:chOff x="25614836" y="13030233"/>
            <a:chExt cx="7303562" cy="9040292"/>
          </a:xfrm>
        </p:grpSpPr>
        <p:pic>
          <p:nvPicPr>
            <p:cNvPr id="223" name="Google Shape;223;p16" title="TEMP.png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25614836" y="13030233"/>
              <a:ext cx="7303562" cy="904029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4" name="Google Shape;224;p16"/>
            <p:cNvSpPr txBox="1"/>
            <p:nvPr/>
          </p:nvSpPr>
          <p:spPr>
            <a:xfrm>
              <a:off x="27204289" y="13863731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Maximum Average Temp</a:t>
              </a:r>
              <a:endParaRPr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pic>
        <p:nvPicPr>
          <p:cNvPr id="225" name="Google Shape;225;p16" title="POP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6810584" y="4298554"/>
            <a:ext cx="8215042" cy="9584532"/>
          </a:xfrm>
          <a:prstGeom prst="rect">
            <a:avLst/>
          </a:prstGeom>
          <a:noFill/>
          <a:ln>
            <a:noFill/>
          </a:ln>
        </p:spPr>
      </p:pic>
      <p:sp>
        <p:nvSpPr>
          <p:cNvPr id="226" name="Google Shape;226;p16"/>
          <p:cNvSpPr txBox="1"/>
          <p:nvPr/>
        </p:nvSpPr>
        <p:spPr>
          <a:xfrm>
            <a:off x="19284782" y="5196622"/>
            <a:ext cx="55848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Population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227" name="Google Shape;227;p16"/>
          <p:cNvGrpSpPr/>
          <p:nvPr/>
        </p:nvGrpSpPr>
        <p:grpSpPr>
          <a:xfrm>
            <a:off x="25025634" y="4298603"/>
            <a:ext cx="8215047" cy="9584507"/>
            <a:chOff x="25614833" y="3989947"/>
            <a:chExt cx="7303562" cy="9040282"/>
          </a:xfrm>
        </p:grpSpPr>
        <p:pic>
          <p:nvPicPr>
            <p:cNvPr id="228" name="Google Shape;228;p16" title="SFZ.png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25614833" y="3989947"/>
              <a:ext cx="7303562" cy="904028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9" name="Google Shape;229;p16"/>
            <p:cNvSpPr txBox="1"/>
            <p:nvPr/>
          </p:nvSpPr>
          <p:spPr>
            <a:xfrm>
              <a:off x="27188939" y="4937356"/>
              <a:ext cx="4965300" cy="441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sz="3100">
                  <a:solidFill>
                    <a:schemeClr val="dk1"/>
                  </a:solidFill>
                  <a:latin typeface="Georgia"/>
                  <a:ea typeface="Georgia"/>
                  <a:cs typeface="Georgia"/>
                  <a:sym typeface="Georgia"/>
                </a:rPr>
                <a:t>Low Density Home Zoning</a:t>
              </a:r>
              <a:endParaRPr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endParaRPr>
            </a:p>
          </p:txBody>
        </p:sp>
      </p:grpSp>
      <p:pic>
        <p:nvPicPr>
          <p:cNvPr id="230" name="Google Shape;230;p16" title="Average GPCD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8591320" y="13634883"/>
            <a:ext cx="8215042" cy="9584563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6"/>
          <p:cNvSpPr txBox="1"/>
          <p:nvPr/>
        </p:nvSpPr>
        <p:spPr>
          <a:xfrm>
            <a:off x="9821315" y="14660252"/>
            <a:ext cx="6360900" cy="467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2016-2022 Average Water Use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2" name="Google Shape;232;p16"/>
          <p:cNvSpPr/>
          <p:nvPr/>
        </p:nvSpPr>
        <p:spPr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0000" lIns="439925" spcFirstLastPara="1" rIns="439925" wrap="square" tIns="2200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verlock"/>
              <a:buNone/>
            </a:pPr>
            <a:r>
              <a:t/>
            </a:r>
            <a:endParaRPr b="0" i="0" sz="8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3" name="Google Shape;233;p16"/>
          <p:cNvSpPr/>
          <p:nvPr/>
        </p:nvSpPr>
        <p:spPr>
          <a:xfrm>
            <a:off x="0" y="0"/>
            <a:ext cx="43891200" cy="0"/>
          </a:xfrm>
          <a:prstGeom prst="rect">
            <a:avLst/>
          </a:prstGeom>
          <a:noFill/>
          <a:ln>
            <a:noFill/>
          </a:ln>
        </p:spPr>
        <p:txBody>
          <a:bodyPr anchorCtr="0" anchor="ctr" bIns="220000" lIns="439925" spcFirstLastPara="1" rIns="439925" wrap="square" tIns="220000">
            <a:noAutofit/>
          </a:bodyPr>
          <a:lstStyle/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600"/>
              <a:buFont typeface="Overlock"/>
              <a:buNone/>
            </a:pPr>
            <a:r>
              <a:t/>
            </a:r>
            <a:endParaRPr b="0" i="0" sz="86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4" name="Google Shape;234;p16"/>
          <p:cNvSpPr/>
          <p:nvPr/>
        </p:nvSpPr>
        <p:spPr>
          <a:xfrm>
            <a:off x="1170799" y="4758075"/>
            <a:ext cx="7716000" cy="27347400"/>
          </a:xfrm>
          <a:prstGeom prst="rect">
            <a:avLst/>
          </a:prstGeom>
          <a:gradFill>
            <a:gsLst>
              <a:gs pos="0">
                <a:schemeClr val="lt1"/>
              </a:gs>
              <a:gs pos="76000">
                <a:srgbClr val="C8DDFF"/>
              </a:gs>
              <a:gs pos="87000">
                <a:srgbClr val="A4C2F4"/>
              </a:gs>
              <a:gs pos="100000">
                <a:srgbClr val="6E9CE7"/>
              </a:gs>
            </a:gsLst>
            <a:lin ang="5400700" scaled="0"/>
          </a:gra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220000" lIns="439925" spcFirstLastPara="1" rIns="439925" wrap="square" tIns="220000">
            <a:noAutofit/>
          </a:bodyPr>
          <a:lstStyle/>
          <a:p>
            <a:pPr indent="0" lvl="0" mar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900"/>
              <a:buFont typeface="Impact"/>
              <a:buNone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Research Question</a:t>
            </a:r>
            <a:b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b="1"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3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Do city policies correlate with a water providers amount of water used?</a:t>
            </a:r>
            <a:endParaRPr b="1" sz="3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900"/>
              <a:buFont typeface="Impact"/>
              <a:buNone/>
            </a:pPr>
            <a:r>
              <a:rPr b="1" lang="en-US" sz="3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Methods</a:t>
            </a:r>
            <a:endParaRPr b="1" i="0" sz="33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To reach consistently recharge aquifers during wet years and responsibly use water during drought requires a holistic knowledge of how our cities use water. Where does it go?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Using SWRCB’s map of water systems and measurements of GPCD, the North Coast and Bay Area was the regional focus. 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This research doubles as a proposal to establish ongoing student research into water management and California policy planning, here at SSU.</a:t>
            </a:r>
            <a:b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Variables</a:t>
            </a:r>
            <a:endParaRPr b="1" sz="3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AutoNum type="arabicPeriod"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Pacific Institute's “California Urban Water Use”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AutoNum type="arabicPeriod"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Maps of Bay Area Zoning by HousingOBI Berkeley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AutoNum type="arabicPeriod"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Zillow for housing prices, sales, sizes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AutoNum type="arabicPeriod"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Weather station data by WeatherUnderground.com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AutoNum type="arabicPeriod"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ArcGIS Online map of all river/stream/creek systems in California.</a:t>
            </a:r>
            <a:b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</a:b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GWR Analysis</a:t>
            </a:r>
            <a:endParaRPr b="1" sz="3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North Marin (87) and Napa (92) were  identified as a significantly below the standard deviation compared to 2022 use levels, however they had average water usage, below average percentage of ¼ acre lots, and average Low Density Zoning.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300"/>
              <a:buFont typeface="Century Gothic"/>
              <a:buNone/>
            </a:pPr>
            <a:r>
              <a:t/>
            </a:r>
            <a:endParaRPr sz="3100"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Overlock"/>
              <a:buNone/>
            </a:pPr>
            <a:r>
              <a:t/>
            </a:r>
            <a:endParaRPr i="0" sz="31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5" name="Google Shape;235;p16"/>
          <p:cNvSpPr/>
          <p:nvPr/>
        </p:nvSpPr>
        <p:spPr>
          <a:xfrm>
            <a:off x="32781975" y="4423450"/>
            <a:ext cx="9979200" cy="27682200"/>
          </a:xfrm>
          <a:prstGeom prst="rect">
            <a:avLst/>
          </a:prstGeom>
          <a:gradFill>
            <a:gsLst>
              <a:gs pos="0">
                <a:schemeClr val="lt1"/>
              </a:gs>
              <a:gs pos="76000">
                <a:srgbClr val="C8DDFF"/>
              </a:gs>
              <a:gs pos="87000">
                <a:srgbClr val="A4C2F4"/>
              </a:gs>
              <a:gs pos="100000">
                <a:srgbClr val="6E9CE7"/>
              </a:gs>
            </a:gsLst>
            <a:lin ang="5400700" scaled="0"/>
          </a:gra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825" lIns="366875" spcFirstLastPara="1" rIns="366875" wrap="square" tIns="458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9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endParaRPr sz="50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6" name="Google Shape;236;p16"/>
          <p:cNvSpPr txBox="1"/>
          <p:nvPr/>
        </p:nvSpPr>
        <p:spPr>
          <a:xfrm>
            <a:off x="11589467" y="696675"/>
            <a:ext cx="19170300" cy="3494700"/>
          </a:xfrm>
          <a:prstGeom prst="rect">
            <a:avLst/>
          </a:prstGeom>
          <a:gradFill>
            <a:gsLst>
              <a:gs pos="0">
                <a:srgbClr val="BDE0FF"/>
              </a:gs>
              <a:gs pos="61000">
                <a:srgbClr val="F3F3F3"/>
              </a:gs>
              <a:gs pos="100000">
                <a:srgbClr val="FFF2CC"/>
              </a:gs>
            </a:gsLst>
            <a:lin ang="2700006" scaled="0"/>
          </a:gradFill>
          <a:ln cap="flat" cmpd="sng" w="19050">
            <a:solidFill>
              <a:srgbClr val="4A86E8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t" bIns="45825" lIns="91675" spcFirstLastPara="1" rIns="91675" wrap="square" tIns="45825">
            <a:noAutofit/>
          </a:bodyPr>
          <a:lstStyle/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Bay Area &amp; North Coast</a:t>
            </a:r>
            <a:endParaRPr b="1" sz="6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6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Water Use &amp; Planning Policies</a:t>
            </a:r>
            <a:endParaRPr b="1" i="0" sz="6100" u="none" cap="none" strike="noStrike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0" lvl="0" marL="0" marR="0" rtl="0" algn="ctr"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6100"/>
              <a:buFont typeface="Century Gothic"/>
              <a:buNone/>
            </a:pPr>
            <a:r>
              <a:rPr b="1" i="1" lang="en-US" sz="28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</a:t>
            </a:r>
            <a:r>
              <a:rPr b="1" i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By Walter “Shin” Tadokoro</a:t>
            </a:r>
            <a:br>
              <a:rPr lang="en-US" sz="2500">
                <a:latin typeface="Georgia"/>
                <a:ea typeface="Georgia"/>
                <a:cs typeface="Georgia"/>
                <a:sym typeface="Georgia"/>
              </a:rPr>
            </a:br>
            <a:r>
              <a:rPr i="1" lang="en-US" sz="2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Geography, Environment, and Planning Department</a:t>
            </a:r>
            <a:endParaRPr sz="2500"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37" name="Google Shape;237;p16"/>
          <p:cNvPicPr preferRelativeResize="0"/>
          <p:nvPr/>
        </p:nvPicPr>
        <p:blipFill rotWithShape="1">
          <a:blip r:embed="rId8">
            <a:alphaModFix/>
          </a:blip>
          <a:srcRect b="0" l="0" r="0" t="3128"/>
          <a:stretch/>
        </p:blipFill>
        <p:spPr>
          <a:xfrm>
            <a:off x="19993425" y="24729625"/>
            <a:ext cx="11972250" cy="7405625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38" name="Google Shape;238;p16"/>
          <p:cNvSpPr/>
          <p:nvPr/>
        </p:nvSpPr>
        <p:spPr>
          <a:xfrm>
            <a:off x="33012575" y="11859000"/>
            <a:ext cx="9537600" cy="6753600"/>
          </a:xfrm>
          <a:prstGeom prst="rect">
            <a:avLst/>
          </a:prstGeom>
          <a:noFill/>
          <a:ln cap="flat" cmpd="sng" w="19050">
            <a:solidFill>
              <a:srgbClr val="666666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20000" lIns="439925" spcFirstLastPara="1" rIns="439925" wrap="square" tIns="220000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Town of </a:t>
            </a: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Hillsborough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and </a:t>
            </a: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CWS Bear Gulch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(Atherton, portions of Menlo Park, Los Trancos, &amp; Portola Valley) were the most liberal water spenders every single year ‘16-’22.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Hillsborough averaged 307 GPCD 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(59th).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Atherton+ averaged 224 GPCD 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(58th).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next worst spender was Sonoma averaging only 161 GPCD 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(57rd).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Hillsborough: 7th smallest pop at 11,766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39" name="Google Shape;239;p16"/>
          <p:cNvSpPr/>
          <p:nvPr/>
        </p:nvSpPr>
        <p:spPr>
          <a:xfrm>
            <a:off x="33012600" y="4917525"/>
            <a:ext cx="9537600" cy="6941700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ctr" bIns="220000" lIns="439925" spcFirstLastPara="1" rIns="439925" wrap="square" tIns="220000">
            <a:noAutofit/>
          </a:bodyPr>
          <a:lstStyle/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The providers </a:t>
            </a: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Westborough WD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, </a:t>
            </a: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Half Moon Bay,  Daly City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and  </a:t>
            </a: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Hayward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practiced extreme efficiency staying in the top 10 every single year ‘16-’22.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Westborough Water averaged 41 gallons 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(1st)</a:t>
            </a:r>
            <a:endParaRPr b="1"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Daly City averaged gallons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 (4th)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Coastside WD (HMB) averaged  52 gallons. 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(9th)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-4127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00"/>
              <a:buFont typeface="Georgia"/>
              <a:buChar char="❖"/>
            </a:pPr>
            <a:r>
              <a:rPr b="1"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Hayward averaged 56 gallons.	   </a:t>
            </a: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(10th)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pic>
        <p:nvPicPr>
          <p:cNvPr id="240" name="Google Shape;240;p16"/>
          <p:cNvPicPr preferRelativeResize="0"/>
          <p:nvPr/>
        </p:nvPicPr>
        <p:blipFill rotWithShape="1">
          <a:blip r:embed="rId9">
            <a:alphaModFix/>
          </a:blip>
          <a:srcRect b="0" l="0" r="55279" t="0"/>
          <a:stretch/>
        </p:blipFill>
        <p:spPr>
          <a:xfrm>
            <a:off x="1170800" y="886050"/>
            <a:ext cx="6452668" cy="2832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16"/>
          <p:cNvPicPr preferRelativeResize="0"/>
          <p:nvPr/>
        </p:nvPicPr>
        <p:blipFill rotWithShape="1">
          <a:blip r:embed="rId9">
            <a:alphaModFix/>
          </a:blip>
          <a:srcRect b="0" l="53684" r="0" t="0"/>
          <a:stretch/>
        </p:blipFill>
        <p:spPr>
          <a:xfrm>
            <a:off x="4859533" y="886050"/>
            <a:ext cx="6164265" cy="2832900"/>
          </a:xfrm>
          <a:prstGeom prst="rect">
            <a:avLst/>
          </a:prstGeom>
          <a:noFill/>
          <a:ln>
            <a:noFill/>
          </a:ln>
        </p:spPr>
      </p:pic>
      <p:sp>
        <p:nvSpPr>
          <p:cNvPr id="242" name="Google Shape;242;p16"/>
          <p:cNvSpPr/>
          <p:nvPr/>
        </p:nvSpPr>
        <p:spPr>
          <a:xfrm>
            <a:off x="33216825" y="19000925"/>
            <a:ext cx="9109500" cy="12470400"/>
          </a:xfrm>
          <a:prstGeom prst="rect">
            <a:avLst/>
          </a:prstGeom>
          <a:solidFill>
            <a:srgbClr val="9CBDF5">
              <a:alpha val="23610"/>
            </a:srgbClr>
          </a:solidFill>
          <a:ln cap="flat" cmpd="sng" w="1905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20000" lIns="439925" spcFirstLastPara="1" rIns="439925" wrap="square" tIns="220000">
            <a:no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900"/>
              <a:buFont typeface="Impact"/>
              <a:buNone/>
            </a:pPr>
            <a:r>
              <a:rPr b="1"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Policy Sharing Recommendations</a:t>
            </a:r>
            <a:endParaRPr b="1"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Small towns that wants to maintain small town vibes, and low density, look to Fortuna (96) and Sonoma (42) for guidance on water efficiency policy.</a:t>
            </a:r>
            <a:endParaRPr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If you are a expanding city that wants guidance on water policy, Hayward and Daly City had GPCDs of 59 and 41 respectively.</a:t>
            </a:r>
            <a:endParaRPr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19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sz="36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Other large, dense metro areas seeking guidance on water efficiency can look towards San Francisco Public Utilities Commission which provided 40 GPCD, to nearly 1 million residents in a densely-built jurisdiction.</a:t>
            </a:r>
            <a:endParaRPr sz="36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grpSp>
        <p:nvGrpSpPr>
          <p:cNvPr id="243" name="Google Shape;243;p16"/>
          <p:cNvGrpSpPr/>
          <p:nvPr/>
        </p:nvGrpSpPr>
        <p:grpSpPr>
          <a:xfrm>
            <a:off x="1625579" y="23085624"/>
            <a:ext cx="6360573" cy="8769000"/>
            <a:chOff x="991396" y="8148952"/>
            <a:chExt cx="2003204" cy="2468541"/>
          </a:xfrm>
        </p:grpSpPr>
        <p:pic>
          <p:nvPicPr>
            <p:cNvPr id="244" name="Google Shape;244;p16" title="StandardR.png"/>
            <p:cNvPicPr preferRelativeResize="0"/>
            <p:nvPr/>
          </p:nvPicPr>
          <p:blipFill rotWithShape="1">
            <a:blip r:embed="rId10">
              <a:alphaModFix/>
            </a:blip>
            <a:srcRect b="4820" l="15148" r="15009" t="4730"/>
            <a:stretch/>
          </p:blipFill>
          <p:spPr>
            <a:xfrm>
              <a:off x="1057945" y="8148952"/>
              <a:ext cx="1936654" cy="2468541"/>
            </a:xfrm>
            <a:prstGeom prst="rect">
              <a:avLst/>
            </a:prstGeom>
            <a:noFill/>
            <a:ln cap="flat" cmpd="sng" w="9525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245" name="Google Shape;245;p16"/>
            <p:cNvSpPr/>
            <p:nvPr/>
          </p:nvSpPr>
          <p:spPr>
            <a:xfrm>
              <a:off x="1950475" y="9877110"/>
              <a:ext cx="198600" cy="136200"/>
            </a:xfrm>
            <a:prstGeom prst="ellipse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246" name="Google Shape;246;p16"/>
            <p:cNvSpPr/>
            <p:nvPr/>
          </p:nvSpPr>
          <p:spPr>
            <a:xfrm>
              <a:off x="1892865" y="9998953"/>
              <a:ext cx="499200" cy="360300"/>
            </a:xfrm>
            <a:prstGeom prst="ellipse">
              <a:avLst/>
            </a:prstGeom>
            <a:noFill/>
            <a:ln cap="flat" cmpd="sng" w="9525">
              <a:solidFill>
                <a:srgbClr val="666666"/>
              </a:solidFill>
              <a:prstDash val="dash"/>
              <a:round/>
              <a:headEnd len="sm" w="sm" type="none"/>
              <a:tailEnd len="sm" w="sm" type="none"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247" name="Google Shape;247;p16"/>
            <p:cNvSpPr/>
            <p:nvPr/>
          </p:nvSpPr>
          <p:spPr>
            <a:xfrm>
              <a:off x="2284234" y="9740026"/>
              <a:ext cx="357600" cy="181500"/>
            </a:xfrm>
            <a:prstGeom prst="ellipse">
              <a:avLst/>
            </a:prstGeom>
            <a:noFill/>
            <a:ln cap="flat" cmpd="sng" w="9525">
              <a:solidFill>
                <a:srgbClr val="666666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248" name="Google Shape;248;p16"/>
            <p:cNvSpPr/>
            <p:nvPr/>
          </p:nvSpPr>
          <p:spPr>
            <a:xfrm rot="1654872">
              <a:off x="1093019" y="8920103"/>
              <a:ext cx="817054" cy="442030"/>
            </a:xfrm>
            <a:prstGeom prst="ellipse">
              <a:avLst/>
            </a:prstGeom>
            <a:noFill/>
            <a:ln cap="flat" cmpd="sng" w="9525">
              <a:solidFill>
                <a:srgbClr val="666666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latin typeface="Overlock"/>
                <a:ea typeface="Overlock"/>
                <a:cs typeface="Overlock"/>
                <a:sym typeface="Overlock"/>
              </a:endParaRPr>
            </a:p>
          </p:txBody>
        </p:sp>
        <p:sp>
          <p:nvSpPr>
            <p:cNvPr id="249" name="Google Shape;249;p16"/>
            <p:cNvSpPr/>
            <p:nvPr/>
          </p:nvSpPr>
          <p:spPr>
            <a:xfrm>
              <a:off x="1860385" y="8623782"/>
              <a:ext cx="451200" cy="504000"/>
            </a:xfrm>
            <a:prstGeom prst="ellipse">
              <a:avLst/>
            </a:prstGeom>
            <a:noFill/>
            <a:ln cap="flat" cmpd="sng" w="9525">
              <a:solidFill>
                <a:srgbClr val="666666"/>
              </a:solidFill>
              <a:prstDash val="lgDash"/>
              <a:round/>
              <a:headEnd len="sm" w="sm" type="none"/>
              <a:tailEnd len="sm" w="sm" type="none"/>
            </a:ln>
          </p:spPr>
          <p:txBody>
            <a:bodyPr anchorCtr="0" anchor="ctr" bIns="91725" lIns="91725" spcFirstLastPara="1" rIns="91725" wrap="square" tIns="91725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sz="1400">
                <a:latin typeface="Overlock"/>
                <a:ea typeface="Overlock"/>
                <a:cs typeface="Overlock"/>
                <a:sym typeface="Overlock"/>
              </a:endParaRPr>
            </a:p>
          </p:txBody>
        </p:sp>
      </p:grpSp>
      <p:sp>
        <p:nvSpPr>
          <p:cNvPr id="250" name="Google Shape;250;p16"/>
          <p:cNvSpPr txBox="1"/>
          <p:nvPr/>
        </p:nvSpPr>
        <p:spPr>
          <a:xfrm>
            <a:off x="1649463" y="22086625"/>
            <a:ext cx="6826500" cy="99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3100" u="sng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Geographically Weighted Regression</a:t>
            </a:r>
            <a:endParaRPr i="1" sz="3100" u="sng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1" name="Google Shape;251;p16"/>
          <p:cNvSpPr txBox="1"/>
          <p:nvPr/>
        </p:nvSpPr>
        <p:spPr>
          <a:xfrm>
            <a:off x="11600912" y="14192268"/>
            <a:ext cx="40641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0.92</a:t>
            </a:r>
            <a:endParaRPr sz="25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2" name="Google Shape;252;p16"/>
          <p:cNvSpPr txBox="1"/>
          <p:nvPr/>
        </p:nvSpPr>
        <p:spPr>
          <a:xfrm>
            <a:off x="28008462" y="13990305"/>
            <a:ext cx="39657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0.02</a:t>
            </a:r>
            <a:endParaRPr sz="25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3" name="Google Shape;253;p16"/>
          <p:cNvSpPr txBox="1"/>
          <p:nvPr/>
        </p:nvSpPr>
        <p:spPr>
          <a:xfrm>
            <a:off x="28012619" y="4758087"/>
            <a:ext cx="39657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0.05</a:t>
            </a:r>
            <a:endParaRPr sz="25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4" name="Google Shape;254;p16"/>
          <p:cNvSpPr txBox="1"/>
          <p:nvPr/>
        </p:nvSpPr>
        <p:spPr>
          <a:xfrm>
            <a:off x="19918443" y="4758087"/>
            <a:ext cx="39657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0.01</a:t>
            </a:r>
            <a:endParaRPr sz="25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5" name="Google Shape;255;p16"/>
          <p:cNvSpPr txBox="1"/>
          <p:nvPr/>
        </p:nvSpPr>
        <p:spPr>
          <a:xfrm>
            <a:off x="11654248" y="4758087"/>
            <a:ext cx="3965700" cy="468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2022 r squared: 0.32</a:t>
            </a:r>
            <a:endParaRPr sz="25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56" name="Google Shape;256;p16"/>
          <p:cNvSpPr txBox="1"/>
          <p:nvPr/>
        </p:nvSpPr>
        <p:spPr>
          <a:xfrm>
            <a:off x="31511733" y="696675"/>
            <a:ext cx="11249700" cy="3238200"/>
          </a:xfrm>
          <a:prstGeom prst="rect">
            <a:avLst/>
          </a:prstGeom>
          <a:gradFill>
            <a:gsLst>
              <a:gs pos="0">
                <a:schemeClr val="lt1"/>
              </a:gs>
              <a:gs pos="44000">
                <a:srgbClr val="C8DDFF"/>
              </a:gs>
              <a:gs pos="87000">
                <a:srgbClr val="A4C2F4"/>
              </a:gs>
              <a:gs pos="100000">
                <a:srgbClr val="A4C2F4"/>
              </a:gs>
            </a:gsLst>
            <a:lin ang="16200038" scaled="0"/>
          </a:gradFill>
          <a:ln cap="flat" cmpd="sng" w="19050">
            <a:solidFill>
              <a:srgbClr val="4A86E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45720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3600">
              <a:solidFill>
                <a:schemeClr val="dk1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257" name="Google Shape;257;p16"/>
          <p:cNvSpPr txBox="1"/>
          <p:nvPr/>
        </p:nvSpPr>
        <p:spPr>
          <a:xfrm>
            <a:off x="31801325" y="666175"/>
            <a:ext cx="10669500" cy="3052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33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Conclusion</a:t>
            </a:r>
            <a:endParaRPr b="1" sz="33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  <a:p>
            <a:pPr indent="45720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From 2016-2022 Bay Area water systems reduced average residential water consumption by ~12%. Only “Percent of ¼ acre homes” was strongly correlated. Rivers and service connections were ruled out for lack of correlation.</a:t>
            </a:r>
            <a:endParaRPr sz="3100"/>
          </a:p>
        </p:txBody>
      </p:sp>
      <p:pic>
        <p:nvPicPr>
          <p:cNvPr id="258" name="Google Shape;258;p16" title="2022.png"/>
          <p:cNvPicPr preferRelativeResize="0"/>
          <p:nvPr/>
        </p:nvPicPr>
        <p:blipFill rotWithShape="1">
          <a:blip r:embed="rId11">
            <a:alphaModFix/>
          </a:blip>
          <a:srcRect b="2164" l="0" r="0" t="3726"/>
          <a:stretch/>
        </p:blipFill>
        <p:spPr>
          <a:xfrm>
            <a:off x="16720275" y="14014464"/>
            <a:ext cx="8252262" cy="9259576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6"/>
          <p:cNvSpPr txBox="1"/>
          <p:nvPr/>
        </p:nvSpPr>
        <p:spPr>
          <a:xfrm>
            <a:off x="17921233" y="14000926"/>
            <a:ext cx="5817600" cy="17487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100">
                <a:solidFill>
                  <a:schemeClr val="dk1"/>
                </a:solidFill>
                <a:latin typeface="Georgia"/>
                <a:ea typeface="Georgia"/>
                <a:cs typeface="Georgia"/>
                <a:sym typeface="Georgia"/>
              </a:rPr>
              <a:t>July 2022 Water Use By Water Provider System</a:t>
            </a:r>
            <a:endParaRPr sz="3100">
              <a:solidFill>
                <a:schemeClr val="dk1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0" name="Google Shape;260;p16"/>
          <p:cNvSpPr txBox="1"/>
          <p:nvPr/>
        </p:nvSpPr>
        <p:spPr>
          <a:xfrm flipH="1">
            <a:off x="24078475" y="14114500"/>
            <a:ext cx="1661700" cy="8188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Top Cities</a:t>
            </a:r>
            <a:endParaRPr b="1"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 u="sng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WESTBOROUGH</a:t>
            </a: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 WATER DISTRICT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SFPUC CITY DISTRIBUTION DIVISION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CWS-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S. SAN FRANCISCO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DALY CITY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EAST PALO ALTO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ARCATA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N. COAST COUNTY WATER DIST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SAN BRUNO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COASTSIDE COUNTY WATER 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DISTRICT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CITY OF HAYWARD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261" name="Google Shape;261;p16"/>
          <p:cNvSpPr txBox="1"/>
          <p:nvPr/>
        </p:nvSpPr>
        <p:spPr>
          <a:xfrm flipH="1">
            <a:off x="16044775" y="14095775"/>
            <a:ext cx="1598400" cy="9178200"/>
          </a:xfrm>
          <a:prstGeom prst="rect">
            <a:avLst/>
          </a:prstGeom>
          <a:noFill/>
          <a:ln>
            <a:noFill/>
          </a:ln>
        </p:spPr>
        <p:txBody>
          <a:bodyPr anchorCtr="0" anchor="b" bIns="91725" lIns="91725" spcFirstLastPara="1" rIns="91725" wrap="square" tIns="917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CITY OF PALO ALTO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UKIAH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HEALDSBURG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NORTH MARIN WATER DISTRICT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PLEASANTON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CONTRA COSTA WATER DISTRICT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CALIFORNIA WATER SERVICE - LIVERMORE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CWSC LOS ALTOS SUBURBAN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SONOMA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CALIFORNIA WATER SERVICE - BEAR GULCH</a:t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TOWN OF </a:t>
            </a:r>
            <a:r>
              <a:rPr lang="en-US" sz="1700" u="sng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HILLSBOROUGH</a:t>
            </a:r>
            <a:endParaRPr sz="1700" u="sng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-US" sz="1700">
                <a:solidFill>
                  <a:srgbClr val="666666"/>
                </a:solidFill>
                <a:latin typeface="Overlock"/>
                <a:ea typeface="Overlock"/>
                <a:cs typeface="Overlock"/>
                <a:sym typeface="Overlock"/>
              </a:rPr>
              <a:t>Bottom  Cities</a:t>
            </a:r>
            <a:endParaRPr b="1"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solidFill>
                <a:srgbClr val="666666"/>
              </a:solidFill>
              <a:latin typeface="Overlock"/>
              <a:ea typeface="Overlock"/>
              <a:cs typeface="Overlock"/>
              <a:sym typeface="Overlock"/>
            </a:endParaRPr>
          </a:p>
        </p:txBody>
      </p:sp>
      <p:cxnSp>
        <p:nvCxnSpPr>
          <p:cNvPr id="262" name="Google Shape;262;p16"/>
          <p:cNvCxnSpPr/>
          <p:nvPr/>
        </p:nvCxnSpPr>
        <p:spPr>
          <a:xfrm rot="10800000">
            <a:off x="24017177" y="14890959"/>
            <a:ext cx="8700" cy="675360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63" name="Google Shape;263;p16"/>
          <p:cNvCxnSpPr/>
          <p:nvPr/>
        </p:nvCxnSpPr>
        <p:spPr>
          <a:xfrm flipH="1">
            <a:off x="17726725" y="14552075"/>
            <a:ext cx="32100" cy="7778700"/>
          </a:xfrm>
          <a:prstGeom prst="straightConnector1">
            <a:avLst/>
          </a:prstGeom>
          <a:noFill/>
          <a:ln cap="flat" cmpd="sng" w="9525">
            <a:solidFill>
              <a:srgbClr val="B7B7B7"/>
            </a:solidFill>
            <a:prstDash val="dash"/>
            <a:round/>
            <a:headEnd len="med" w="med" type="none"/>
            <a:tailEnd len="med" w="med" type="triangle"/>
          </a:ln>
        </p:spPr>
      </p:cxnSp>
      <p:cxnSp>
        <p:nvCxnSpPr>
          <p:cNvPr id="264" name="Google Shape;264;p16"/>
          <p:cNvCxnSpPr/>
          <p:nvPr/>
        </p:nvCxnSpPr>
        <p:spPr>
          <a:xfrm>
            <a:off x="9821325" y="24257000"/>
            <a:ext cx="22193700" cy="63900"/>
          </a:xfrm>
          <a:prstGeom prst="straightConnector1">
            <a:avLst/>
          </a:prstGeom>
          <a:noFill/>
          <a:ln cap="flat" cmpd="sng" w="19050">
            <a:solidFill>
              <a:srgbClr val="666666"/>
            </a:solidFill>
            <a:prstDash val="dash"/>
            <a:round/>
            <a:headEnd len="med" w="med" type="none"/>
            <a:tailEnd len="med" w="med" type="none"/>
          </a:ln>
        </p:spPr>
      </p:cxnSp>
      <p:pic>
        <p:nvPicPr>
          <p:cNvPr id="265" name="Google Shape;265;p16"/>
          <p:cNvPicPr preferRelativeResize="0"/>
          <p:nvPr/>
        </p:nvPicPr>
        <p:blipFill>
          <a:blip r:embed="rId12">
            <a:alphaModFix/>
          </a:blip>
          <a:stretch>
            <a:fillRect/>
          </a:stretch>
        </p:blipFill>
        <p:spPr>
          <a:xfrm>
            <a:off x="9436300" y="24661125"/>
            <a:ext cx="9701103" cy="7444500"/>
          </a:xfrm>
          <a:prstGeom prst="rect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266" name="Google Shape;266;p16"/>
          <p:cNvSpPr/>
          <p:nvPr/>
        </p:nvSpPr>
        <p:spPr>
          <a:xfrm>
            <a:off x="10584437" y="28418400"/>
            <a:ext cx="1386300" cy="1993500"/>
          </a:xfrm>
          <a:prstGeom prst="ellipse">
            <a:avLst/>
          </a:prstGeom>
          <a:noFill/>
          <a:ln cap="flat" cmpd="sng" w="19050">
            <a:solidFill>
              <a:srgbClr val="00FF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Overlock"/>
              <a:ea typeface="Overlock"/>
              <a:cs typeface="Overlock"/>
              <a:sym typeface="Overlock"/>
            </a:endParaRPr>
          </a:p>
        </p:txBody>
      </p:sp>
      <p:sp>
        <p:nvSpPr>
          <p:cNvPr id="267" name="Google Shape;267;p16"/>
          <p:cNvSpPr txBox="1"/>
          <p:nvPr/>
        </p:nvSpPr>
        <p:spPr>
          <a:xfrm>
            <a:off x="11055711" y="27013562"/>
            <a:ext cx="20319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Bear Gulch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8" name="Google Shape;268;p16"/>
          <p:cNvSpPr txBox="1"/>
          <p:nvPr/>
        </p:nvSpPr>
        <p:spPr>
          <a:xfrm>
            <a:off x="10932120" y="26134762"/>
            <a:ext cx="20922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Hillsborough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69" name="Google Shape;269;p16"/>
          <p:cNvSpPr txBox="1"/>
          <p:nvPr/>
        </p:nvSpPr>
        <p:spPr>
          <a:xfrm>
            <a:off x="17473231" y="28473605"/>
            <a:ext cx="16641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EAST BAY MUD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0" name="Google Shape;270;p16"/>
          <p:cNvSpPr txBox="1"/>
          <p:nvPr/>
        </p:nvSpPr>
        <p:spPr>
          <a:xfrm>
            <a:off x="15701603" y="28681105"/>
            <a:ext cx="1820400" cy="14283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San Jose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1" name="Google Shape;271;p16"/>
          <p:cNvSpPr/>
          <p:nvPr/>
        </p:nvSpPr>
        <p:spPr>
          <a:xfrm>
            <a:off x="10851766" y="26898020"/>
            <a:ext cx="8325358" cy="3211375"/>
          </a:xfrm>
          <a:custGeom>
            <a:rect b="b" l="l" r="r" t="t"/>
            <a:pathLst>
              <a:path extrusionOk="0" h="54276" w="212952">
                <a:moveTo>
                  <a:pt x="0" y="0"/>
                </a:moveTo>
                <a:cubicBezTo>
                  <a:pt x="2155" y="3515"/>
                  <a:pt x="6123" y="14174"/>
                  <a:pt x="12927" y="21091"/>
                </a:cubicBezTo>
                <a:cubicBezTo>
                  <a:pt x="19731" y="28008"/>
                  <a:pt x="26761" y="36116"/>
                  <a:pt x="40822" y="41502"/>
                </a:cubicBezTo>
                <a:cubicBezTo>
                  <a:pt x="54883" y="46888"/>
                  <a:pt x="73819" y="51651"/>
                  <a:pt x="97291" y="53408"/>
                </a:cubicBezTo>
                <a:cubicBezTo>
                  <a:pt x="120763" y="55166"/>
                  <a:pt x="162379" y="53805"/>
                  <a:pt x="181656" y="52047"/>
                </a:cubicBezTo>
                <a:cubicBezTo>
                  <a:pt x="200933" y="50290"/>
                  <a:pt x="207736" y="44394"/>
                  <a:pt x="212952" y="42863"/>
                </a:cubicBezTo>
              </a:path>
            </a:pathLst>
          </a:custGeom>
          <a:noFill/>
          <a:ln cap="flat" cmpd="sng" w="19050">
            <a:solidFill>
              <a:srgbClr val="00FFFF"/>
            </a:solidFill>
            <a:prstDash val="dash"/>
            <a:round/>
            <a:headEnd len="med" w="med" type="none"/>
            <a:tailEnd len="med" w="med" type="none"/>
          </a:ln>
        </p:spPr>
      </p:sp>
      <p:sp>
        <p:nvSpPr>
          <p:cNvPr id="272" name="Google Shape;272;p16"/>
          <p:cNvSpPr txBox="1"/>
          <p:nvPr/>
        </p:nvSpPr>
        <p:spPr>
          <a:xfrm>
            <a:off x="12246758" y="28536156"/>
            <a:ext cx="2947800" cy="1223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Alameda County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3" name="Google Shape;273;p16"/>
          <p:cNvSpPr txBox="1"/>
          <p:nvPr/>
        </p:nvSpPr>
        <p:spPr>
          <a:xfrm>
            <a:off x="11555518" y="28066350"/>
            <a:ext cx="2727600" cy="469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Contra Costa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  <p:sp>
        <p:nvSpPr>
          <p:cNvPr id="274" name="Google Shape;274;p16"/>
          <p:cNvSpPr txBox="1"/>
          <p:nvPr/>
        </p:nvSpPr>
        <p:spPr>
          <a:xfrm>
            <a:off x="13668373" y="29874673"/>
            <a:ext cx="2597100" cy="92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725" lIns="91725" spcFirstLastPara="1" rIns="91725" wrap="square" tIns="917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2200">
                <a:solidFill>
                  <a:srgbClr val="666666"/>
                </a:solidFill>
                <a:latin typeface="Georgia"/>
                <a:ea typeface="Georgia"/>
                <a:cs typeface="Georgia"/>
                <a:sym typeface="Georgia"/>
              </a:rPr>
              <a:t>SFPUC</a:t>
            </a:r>
            <a:endParaRPr i="1" sz="2200">
              <a:solidFill>
                <a:srgbClr val="666666"/>
              </a:solidFill>
              <a:latin typeface="Georgia"/>
              <a:ea typeface="Georgia"/>
              <a:cs typeface="Georgia"/>
              <a:sym typeface="Georgia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